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2.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webextensions/webextension3.xml" ContentType="application/vnd.ms-office.webextension+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webextensions/webextension4.xml" ContentType="application/vnd.ms-office.webextension+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webextensions/webextension5.xml" ContentType="application/vnd.ms-office.webextension+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webextensions/webextension6.xml" ContentType="application/vnd.ms-office.webextension+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7"/>
  </p:notesMasterIdLst>
  <p:sldIdLst>
    <p:sldId id="2834" r:id="rId2"/>
    <p:sldId id="256" r:id="rId3"/>
    <p:sldId id="2782" r:id="rId4"/>
    <p:sldId id="1880" r:id="rId5"/>
    <p:sldId id="2829" r:id="rId6"/>
    <p:sldId id="1883" r:id="rId7"/>
    <p:sldId id="2830" r:id="rId8"/>
    <p:sldId id="1899" r:id="rId9"/>
    <p:sldId id="1794" r:id="rId10"/>
    <p:sldId id="1820" r:id="rId11"/>
    <p:sldId id="1815" r:id="rId12"/>
    <p:sldId id="1816" r:id="rId13"/>
    <p:sldId id="1818" r:id="rId14"/>
    <p:sldId id="1823" r:id="rId15"/>
    <p:sldId id="1901" r:id="rId16"/>
    <p:sldId id="1830" r:id="rId17"/>
    <p:sldId id="1827" r:id="rId18"/>
    <p:sldId id="1828" r:id="rId19"/>
    <p:sldId id="1831" r:id="rId20"/>
    <p:sldId id="2831" r:id="rId21"/>
    <p:sldId id="1845" r:id="rId22"/>
    <p:sldId id="1829" r:id="rId23"/>
    <p:sldId id="1902" r:id="rId24"/>
    <p:sldId id="1903" r:id="rId25"/>
    <p:sldId id="1904" r:id="rId26"/>
    <p:sldId id="1933" r:id="rId27"/>
    <p:sldId id="1934" r:id="rId28"/>
    <p:sldId id="1935" r:id="rId29"/>
    <p:sldId id="1947" r:id="rId30"/>
    <p:sldId id="1946" r:id="rId31"/>
    <p:sldId id="1948" r:id="rId32"/>
    <p:sldId id="1961" r:id="rId33"/>
    <p:sldId id="1949" r:id="rId34"/>
    <p:sldId id="1952" r:id="rId35"/>
    <p:sldId id="1950" r:id="rId36"/>
    <p:sldId id="1962" r:id="rId37"/>
    <p:sldId id="1953" r:id="rId38"/>
    <p:sldId id="1913" r:id="rId39"/>
    <p:sldId id="1936" r:id="rId40"/>
    <p:sldId id="1914" r:id="rId41"/>
    <p:sldId id="1915" r:id="rId42"/>
    <p:sldId id="1937" r:id="rId43"/>
    <p:sldId id="2014" r:id="rId44"/>
    <p:sldId id="1951" r:id="rId45"/>
    <p:sldId id="1955" r:id="rId46"/>
    <p:sldId id="1954" r:id="rId47"/>
    <p:sldId id="1963" r:id="rId48"/>
    <p:sldId id="1956" r:id="rId49"/>
    <p:sldId id="1957" r:id="rId50"/>
    <p:sldId id="1958" r:id="rId51"/>
    <p:sldId id="1964" r:id="rId52"/>
    <p:sldId id="1959" r:id="rId53"/>
    <p:sldId id="1916" r:id="rId54"/>
    <p:sldId id="1926" r:id="rId55"/>
    <p:sldId id="1944" r:id="rId56"/>
    <p:sldId id="1943" r:id="rId57"/>
    <p:sldId id="1960" r:id="rId58"/>
    <p:sldId id="1940" r:id="rId59"/>
    <p:sldId id="1965" r:id="rId60"/>
    <p:sldId id="1966" r:id="rId61"/>
    <p:sldId id="1972" r:id="rId62"/>
    <p:sldId id="1973" r:id="rId63"/>
    <p:sldId id="1974" r:id="rId64"/>
    <p:sldId id="1967" r:id="rId65"/>
    <p:sldId id="1971" r:id="rId66"/>
    <p:sldId id="1969" r:id="rId67"/>
    <p:sldId id="1970" r:id="rId68"/>
    <p:sldId id="1976" r:id="rId69"/>
    <p:sldId id="1975" r:id="rId70"/>
    <p:sldId id="1977" r:id="rId71"/>
    <p:sldId id="1978" r:id="rId72"/>
    <p:sldId id="1979" r:id="rId73"/>
    <p:sldId id="2019" r:id="rId74"/>
    <p:sldId id="1842" r:id="rId75"/>
    <p:sldId id="1980" r:id="rId76"/>
    <p:sldId id="2020" r:id="rId77"/>
    <p:sldId id="1981" r:id="rId78"/>
    <p:sldId id="1983" r:id="rId79"/>
    <p:sldId id="2021" r:id="rId80"/>
    <p:sldId id="1984" r:id="rId81"/>
    <p:sldId id="1985" r:id="rId82"/>
    <p:sldId id="2023" r:id="rId83"/>
    <p:sldId id="2022" r:id="rId84"/>
    <p:sldId id="2024" r:id="rId85"/>
    <p:sldId id="2832" r:id="rId86"/>
    <p:sldId id="1988" r:id="rId87"/>
    <p:sldId id="1987" r:id="rId88"/>
    <p:sldId id="1704" r:id="rId89"/>
    <p:sldId id="1989" r:id="rId90"/>
    <p:sldId id="1990" r:id="rId91"/>
    <p:sldId id="1826" r:id="rId92"/>
    <p:sldId id="1986" r:id="rId93"/>
    <p:sldId id="1992" r:id="rId94"/>
    <p:sldId id="1993" r:id="rId95"/>
    <p:sldId id="1769" r:id="rId96"/>
    <p:sldId id="1994" r:id="rId97"/>
    <p:sldId id="1995" r:id="rId98"/>
    <p:sldId id="1996" r:id="rId99"/>
    <p:sldId id="1997" r:id="rId100"/>
    <p:sldId id="1998" r:id="rId101"/>
    <p:sldId id="2833" r:id="rId102"/>
    <p:sldId id="2001" r:id="rId103"/>
    <p:sldId id="1999" r:id="rId104"/>
    <p:sldId id="1862" r:id="rId105"/>
    <p:sldId id="1860" r:id="rId106"/>
    <p:sldId id="2002" r:id="rId107"/>
    <p:sldId id="2003" r:id="rId108"/>
    <p:sldId id="1872" r:id="rId109"/>
    <p:sldId id="2008" r:id="rId110"/>
    <p:sldId id="2007" r:id="rId111"/>
    <p:sldId id="2836" r:id="rId112"/>
    <p:sldId id="1488" r:id="rId113"/>
    <p:sldId id="2631" r:id="rId114"/>
    <p:sldId id="2632" r:id="rId115"/>
    <p:sldId id="2633" r:id="rId116"/>
    <p:sldId id="2634" r:id="rId117"/>
    <p:sldId id="2635" r:id="rId118"/>
    <p:sldId id="2636" r:id="rId119"/>
    <p:sldId id="2637" r:id="rId120"/>
    <p:sldId id="2640" r:id="rId121"/>
    <p:sldId id="2641" r:id="rId122"/>
    <p:sldId id="2638" r:id="rId123"/>
    <p:sldId id="2643" r:id="rId124"/>
    <p:sldId id="2653" r:id="rId125"/>
    <p:sldId id="2654" r:id="rId126"/>
    <p:sldId id="2662" r:id="rId127"/>
    <p:sldId id="2663" r:id="rId128"/>
    <p:sldId id="2655" r:id="rId129"/>
    <p:sldId id="2744" r:id="rId130"/>
    <p:sldId id="2745" r:id="rId131"/>
    <p:sldId id="1777" r:id="rId132"/>
    <p:sldId id="2646" r:id="rId133"/>
    <p:sldId id="2837" r:id="rId134"/>
    <p:sldId id="2645" r:id="rId135"/>
    <p:sldId id="2647" r:id="rId136"/>
    <p:sldId id="2648" r:id="rId137"/>
    <p:sldId id="2652" r:id="rId138"/>
    <p:sldId id="2664" r:id="rId139"/>
    <p:sldId id="2666" r:id="rId140"/>
    <p:sldId id="2667" r:id="rId141"/>
    <p:sldId id="2668" r:id="rId142"/>
    <p:sldId id="2671" r:id="rId143"/>
    <p:sldId id="2649" r:id="rId144"/>
    <p:sldId id="2650" r:id="rId145"/>
    <p:sldId id="2651" r:id="rId146"/>
    <p:sldId id="2656" r:id="rId147"/>
    <p:sldId id="2658" r:id="rId148"/>
    <p:sldId id="2657" r:id="rId149"/>
    <p:sldId id="2661" r:id="rId150"/>
    <p:sldId id="1789" r:id="rId151"/>
    <p:sldId id="2659" r:id="rId152"/>
    <p:sldId id="2660" r:id="rId153"/>
    <p:sldId id="2673" r:id="rId154"/>
    <p:sldId id="2674" r:id="rId155"/>
    <p:sldId id="2675" r:id="rId156"/>
    <p:sldId id="2676" r:id="rId157"/>
    <p:sldId id="2677" r:id="rId158"/>
    <p:sldId id="1257" r:id="rId159"/>
    <p:sldId id="2678" r:id="rId160"/>
    <p:sldId id="2690" r:id="rId161"/>
    <p:sldId id="2691" r:id="rId162"/>
    <p:sldId id="2469" r:id="rId163"/>
    <p:sldId id="443" r:id="rId164"/>
    <p:sldId id="423" r:id="rId165"/>
    <p:sldId id="424" r:id="rId166"/>
    <p:sldId id="425" r:id="rId167"/>
    <p:sldId id="426" r:id="rId168"/>
    <p:sldId id="427" r:id="rId169"/>
    <p:sldId id="428" r:id="rId170"/>
    <p:sldId id="2683" r:id="rId171"/>
    <p:sldId id="2679" r:id="rId172"/>
    <p:sldId id="1152" r:id="rId173"/>
    <p:sldId id="2682" r:id="rId174"/>
    <p:sldId id="2692" r:id="rId175"/>
    <p:sldId id="2684" r:id="rId176"/>
    <p:sldId id="2693" r:id="rId177"/>
    <p:sldId id="2694" r:id="rId178"/>
    <p:sldId id="2695" r:id="rId179"/>
    <p:sldId id="2685" r:id="rId180"/>
    <p:sldId id="2717" r:id="rId181"/>
    <p:sldId id="2696" r:id="rId182"/>
    <p:sldId id="2698" r:id="rId183"/>
    <p:sldId id="2702" r:id="rId184"/>
    <p:sldId id="2703" r:id="rId185"/>
    <p:sldId id="2704" r:id="rId186"/>
    <p:sldId id="2706" r:id="rId187"/>
    <p:sldId id="2708" r:id="rId188"/>
    <p:sldId id="2709" r:id="rId189"/>
    <p:sldId id="2710" r:id="rId190"/>
    <p:sldId id="2711" r:id="rId191"/>
    <p:sldId id="2712" r:id="rId192"/>
    <p:sldId id="2713" r:id="rId193"/>
    <p:sldId id="2835" r:id="rId194"/>
    <p:sldId id="2618" r:id="rId195"/>
    <p:sldId id="2624" r:id="rId196"/>
    <p:sldId id="2625" r:id="rId197"/>
    <p:sldId id="2626" r:id="rId198"/>
    <p:sldId id="2627" r:id="rId199"/>
    <p:sldId id="2628" r:id="rId200"/>
    <p:sldId id="2629" r:id="rId201"/>
    <p:sldId id="358" r:id="rId202"/>
    <p:sldId id="1863" r:id="rId203"/>
    <p:sldId id="1876" r:id="rId204"/>
    <p:sldId id="1877" r:id="rId205"/>
    <p:sldId id="1864" r:id="rId2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FFFF00"/>
    <a:srgbClr val="44DB58"/>
    <a:srgbClr val="FF40FF"/>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7534"/>
  </p:normalViewPr>
  <p:slideViewPr>
    <p:cSldViewPr snapToGrid="0">
      <p:cViewPr varScale="1">
        <p:scale>
          <a:sx n="83" d="100"/>
          <a:sy n="83" d="100"/>
        </p:scale>
        <p:origin x="880" y="20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8" Type="http://schemas.openxmlformats.org/officeDocument/2006/relationships/hyperlink" Target="https://en.wikipedia.org/wiki/Spain_during_World_War_I" TargetMode="External"/><Relationship Id="rId3" Type="http://schemas.openxmlformats.org/officeDocument/2006/relationships/hyperlink" Target="https://en.wikipedia.org/wiki/World_War_I" TargetMode="External"/><Relationship Id="rId7" Type="http://schemas.openxmlformats.org/officeDocument/2006/relationships/hyperlink" Target="https://en.wikipedia.org/wiki/Freedom_of_the_press" TargetMode="External"/><Relationship Id="rId2" Type="http://schemas.openxmlformats.org/officeDocument/2006/relationships/slide" Target="../slides/slide146.xml"/><Relationship Id="rId1" Type="http://schemas.openxmlformats.org/officeDocument/2006/relationships/notesMaster" Target="../notesMasters/notesMaster1.xml"/><Relationship Id="rId6" Type="http://schemas.openxmlformats.org/officeDocument/2006/relationships/hyperlink" Target="https://en.wikipedia.org/wiki/Morale" TargetMode="External"/><Relationship Id="rId5" Type="http://schemas.openxmlformats.org/officeDocument/2006/relationships/hyperlink" Target="https://en.wikipedia.org/wiki/Belligerent" TargetMode="External"/><Relationship Id="rId4" Type="http://schemas.openxmlformats.org/officeDocument/2006/relationships/hyperlink" Target="https://en.wikipedia.org/wiki/Censorship" TargetMode="External"/><Relationship Id="rId9" Type="http://schemas.openxmlformats.org/officeDocument/2006/relationships/hyperlink" Target="https://en.wikipedia.org/wiki/Spanish_flu#cite_note-Friday-8" TargetMode="Externa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en.wikipedia.org/wiki/Eswatini" TargetMode="External"/><Relationship Id="rId7" Type="http://schemas.openxmlformats.org/officeDocument/2006/relationships/hyperlink" Target="https://en.wikipedia.org/wiki/HIV/AIDS_in_South_Africa#cite_note-databank.worldbank.org-1" TargetMode="External"/><Relationship Id="rId2" Type="http://schemas.openxmlformats.org/officeDocument/2006/relationships/slide" Target="../slides/slide148.xml"/><Relationship Id="rId1" Type="http://schemas.openxmlformats.org/officeDocument/2006/relationships/notesMaster" Target="../notesMasters/notesMaster1.xml"/><Relationship Id="rId6" Type="http://schemas.openxmlformats.org/officeDocument/2006/relationships/hyperlink" Target="https://en.wikipedia.org/wiki/South_Africa" TargetMode="External"/><Relationship Id="rId5" Type="http://schemas.openxmlformats.org/officeDocument/2006/relationships/hyperlink" Target="https://en.wikipedia.org/wiki/Botswana" TargetMode="External"/><Relationship Id="rId4" Type="http://schemas.openxmlformats.org/officeDocument/2006/relationships/hyperlink" Target="https://en.wikipedia.org/wiki/Lesotho" TargetMode="Externa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149.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150.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3083588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10</a:t>
            </a:fld>
            <a:endParaRPr lang="en-US"/>
          </a:p>
        </p:txBody>
      </p:sp>
    </p:spTree>
    <p:extLst>
      <p:ext uri="{BB962C8B-B14F-4D97-AF65-F5344CB8AC3E}">
        <p14:creationId xmlns:p14="http://schemas.microsoft.com/office/powerpoint/2010/main" val="1404364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29314039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38451437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33285899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38451437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species of warbler</a:t>
            </a:r>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40267384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356862296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28326099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18355303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18197923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1902524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11</a:t>
            </a:fld>
            <a:endParaRPr lang="en-US"/>
          </a:p>
        </p:txBody>
      </p:sp>
    </p:spTree>
    <p:extLst>
      <p:ext uri="{BB962C8B-B14F-4D97-AF65-F5344CB8AC3E}">
        <p14:creationId xmlns:p14="http://schemas.microsoft.com/office/powerpoint/2010/main" val="9615378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291420275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21035639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112</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113</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114</a:t>
            </a:fld>
            <a:endParaRPr lang="en-US"/>
          </a:p>
        </p:txBody>
      </p:sp>
    </p:spTree>
    <p:extLst>
      <p:ext uri="{BB962C8B-B14F-4D97-AF65-F5344CB8AC3E}">
        <p14:creationId xmlns:p14="http://schemas.microsoft.com/office/powerpoint/2010/main" val="17430253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115</a:t>
            </a:fld>
            <a:endParaRPr lang="en-US"/>
          </a:p>
        </p:txBody>
      </p:sp>
    </p:spTree>
    <p:extLst>
      <p:ext uri="{BB962C8B-B14F-4D97-AF65-F5344CB8AC3E}">
        <p14:creationId xmlns:p14="http://schemas.microsoft.com/office/powerpoint/2010/main" val="11364521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116</a:t>
            </a:fld>
            <a:endParaRPr lang="en-US"/>
          </a:p>
        </p:txBody>
      </p:sp>
    </p:spTree>
    <p:extLst>
      <p:ext uri="{BB962C8B-B14F-4D97-AF65-F5344CB8AC3E}">
        <p14:creationId xmlns:p14="http://schemas.microsoft.com/office/powerpoint/2010/main" val="14097708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117</a:t>
            </a:fld>
            <a:endParaRPr lang="en-US"/>
          </a:p>
        </p:txBody>
      </p:sp>
    </p:spTree>
    <p:extLst>
      <p:ext uri="{BB962C8B-B14F-4D97-AF65-F5344CB8AC3E}">
        <p14:creationId xmlns:p14="http://schemas.microsoft.com/office/powerpoint/2010/main" val="34921509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118</a:t>
            </a:fld>
            <a:endParaRPr lang="en-US"/>
          </a:p>
        </p:txBody>
      </p:sp>
    </p:spTree>
    <p:extLst>
      <p:ext uri="{BB962C8B-B14F-4D97-AF65-F5344CB8AC3E}">
        <p14:creationId xmlns:p14="http://schemas.microsoft.com/office/powerpoint/2010/main" val="5518256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119</a:t>
            </a:fld>
            <a:endParaRPr lang="en-US"/>
          </a:p>
        </p:txBody>
      </p:sp>
    </p:spTree>
    <p:extLst>
      <p:ext uri="{BB962C8B-B14F-4D97-AF65-F5344CB8AC3E}">
        <p14:creationId xmlns:p14="http://schemas.microsoft.com/office/powerpoint/2010/main" val="3969311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12</a:t>
            </a:fld>
            <a:endParaRPr lang="en-US"/>
          </a:p>
        </p:txBody>
      </p:sp>
    </p:spTree>
    <p:extLst>
      <p:ext uri="{BB962C8B-B14F-4D97-AF65-F5344CB8AC3E}">
        <p14:creationId xmlns:p14="http://schemas.microsoft.com/office/powerpoint/2010/main" val="127359782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120</a:t>
            </a:fld>
            <a:endParaRPr lang="en-US"/>
          </a:p>
        </p:txBody>
      </p:sp>
    </p:spTree>
    <p:extLst>
      <p:ext uri="{BB962C8B-B14F-4D97-AF65-F5344CB8AC3E}">
        <p14:creationId xmlns:p14="http://schemas.microsoft.com/office/powerpoint/2010/main" val="29897912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121</a:t>
            </a:fld>
            <a:endParaRPr lang="en-US"/>
          </a:p>
        </p:txBody>
      </p:sp>
    </p:spTree>
    <p:extLst>
      <p:ext uri="{BB962C8B-B14F-4D97-AF65-F5344CB8AC3E}">
        <p14:creationId xmlns:p14="http://schemas.microsoft.com/office/powerpoint/2010/main" val="35724756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122</a:t>
            </a:fld>
            <a:endParaRPr lang="en-US"/>
          </a:p>
        </p:txBody>
      </p:sp>
    </p:spTree>
    <p:extLst>
      <p:ext uri="{BB962C8B-B14F-4D97-AF65-F5344CB8AC3E}">
        <p14:creationId xmlns:p14="http://schemas.microsoft.com/office/powerpoint/2010/main" val="3536814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123</a:t>
            </a:fld>
            <a:endParaRPr lang="en-US"/>
          </a:p>
        </p:txBody>
      </p:sp>
    </p:spTree>
    <p:extLst>
      <p:ext uri="{BB962C8B-B14F-4D97-AF65-F5344CB8AC3E}">
        <p14:creationId xmlns:p14="http://schemas.microsoft.com/office/powerpoint/2010/main" val="155339530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124</a:t>
            </a:fld>
            <a:endParaRPr lang="en-US"/>
          </a:p>
        </p:txBody>
      </p:sp>
    </p:spTree>
    <p:extLst>
      <p:ext uri="{BB962C8B-B14F-4D97-AF65-F5344CB8AC3E}">
        <p14:creationId xmlns:p14="http://schemas.microsoft.com/office/powerpoint/2010/main" val="10559686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125</a:t>
            </a:fld>
            <a:endParaRPr lang="en-US"/>
          </a:p>
        </p:txBody>
      </p:sp>
    </p:spTree>
    <p:extLst>
      <p:ext uri="{BB962C8B-B14F-4D97-AF65-F5344CB8AC3E}">
        <p14:creationId xmlns:p14="http://schemas.microsoft.com/office/powerpoint/2010/main" val="349409653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126</a:t>
            </a:fld>
            <a:endParaRPr lang="en-US"/>
          </a:p>
        </p:txBody>
      </p:sp>
    </p:spTree>
    <p:extLst>
      <p:ext uri="{BB962C8B-B14F-4D97-AF65-F5344CB8AC3E}">
        <p14:creationId xmlns:p14="http://schemas.microsoft.com/office/powerpoint/2010/main" val="121650381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127</a:t>
            </a:fld>
            <a:endParaRPr lang="en-US"/>
          </a:p>
        </p:txBody>
      </p:sp>
    </p:spTree>
    <p:extLst>
      <p:ext uri="{BB962C8B-B14F-4D97-AF65-F5344CB8AC3E}">
        <p14:creationId xmlns:p14="http://schemas.microsoft.com/office/powerpoint/2010/main" val="320207634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128</a:t>
            </a:fld>
            <a:endParaRPr lang="en-US"/>
          </a:p>
        </p:txBody>
      </p:sp>
    </p:spTree>
    <p:extLst>
      <p:ext uri="{BB962C8B-B14F-4D97-AF65-F5344CB8AC3E}">
        <p14:creationId xmlns:p14="http://schemas.microsoft.com/office/powerpoint/2010/main" val="260874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129</a:t>
            </a:fld>
            <a:endParaRPr lang="en-US"/>
          </a:p>
        </p:txBody>
      </p:sp>
    </p:spTree>
    <p:extLst>
      <p:ext uri="{BB962C8B-B14F-4D97-AF65-F5344CB8AC3E}">
        <p14:creationId xmlns:p14="http://schemas.microsoft.com/office/powerpoint/2010/main" val="1223387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13</a:t>
            </a:fld>
            <a:endParaRPr lang="en-US"/>
          </a:p>
        </p:txBody>
      </p:sp>
    </p:spTree>
    <p:extLst>
      <p:ext uri="{BB962C8B-B14F-4D97-AF65-F5344CB8AC3E}">
        <p14:creationId xmlns:p14="http://schemas.microsoft.com/office/powerpoint/2010/main" val="28172815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130</a:t>
            </a:fld>
            <a:endParaRPr lang="en-US"/>
          </a:p>
        </p:txBody>
      </p:sp>
    </p:spTree>
    <p:extLst>
      <p:ext uri="{BB962C8B-B14F-4D97-AF65-F5344CB8AC3E}">
        <p14:creationId xmlns:p14="http://schemas.microsoft.com/office/powerpoint/2010/main" val="205380238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131</a:t>
            </a:fld>
            <a:endParaRPr lang="en-US"/>
          </a:p>
        </p:txBody>
      </p:sp>
    </p:spTree>
    <p:extLst>
      <p:ext uri="{BB962C8B-B14F-4D97-AF65-F5344CB8AC3E}">
        <p14:creationId xmlns:p14="http://schemas.microsoft.com/office/powerpoint/2010/main" val="3079374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132</a:t>
            </a:fld>
            <a:endParaRPr lang="en-US"/>
          </a:p>
        </p:txBody>
      </p:sp>
    </p:spTree>
    <p:extLst>
      <p:ext uri="{BB962C8B-B14F-4D97-AF65-F5344CB8AC3E}">
        <p14:creationId xmlns:p14="http://schemas.microsoft.com/office/powerpoint/2010/main" val="15732971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133</a:t>
            </a:fld>
            <a:endParaRPr lang="en-US"/>
          </a:p>
        </p:txBody>
      </p:sp>
    </p:spTree>
    <p:extLst>
      <p:ext uri="{BB962C8B-B14F-4D97-AF65-F5344CB8AC3E}">
        <p14:creationId xmlns:p14="http://schemas.microsoft.com/office/powerpoint/2010/main" val="95518628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134</a:t>
            </a:fld>
            <a:endParaRPr lang="en-US"/>
          </a:p>
        </p:txBody>
      </p:sp>
    </p:spTree>
    <p:extLst>
      <p:ext uri="{BB962C8B-B14F-4D97-AF65-F5344CB8AC3E}">
        <p14:creationId xmlns:p14="http://schemas.microsoft.com/office/powerpoint/2010/main" val="34878887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135</a:t>
            </a:fld>
            <a:endParaRPr lang="en-US"/>
          </a:p>
        </p:txBody>
      </p:sp>
    </p:spTree>
    <p:extLst>
      <p:ext uri="{BB962C8B-B14F-4D97-AF65-F5344CB8AC3E}">
        <p14:creationId xmlns:p14="http://schemas.microsoft.com/office/powerpoint/2010/main" val="40223818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136</a:t>
            </a:fld>
            <a:endParaRPr lang="en-US"/>
          </a:p>
        </p:txBody>
      </p:sp>
    </p:spTree>
    <p:extLst>
      <p:ext uri="{BB962C8B-B14F-4D97-AF65-F5344CB8AC3E}">
        <p14:creationId xmlns:p14="http://schemas.microsoft.com/office/powerpoint/2010/main" val="18520622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137</a:t>
            </a:fld>
            <a:endParaRPr lang="en-US"/>
          </a:p>
        </p:txBody>
      </p:sp>
    </p:spTree>
    <p:extLst>
      <p:ext uri="{BB962C8B-B14F-4D97-AF65-F5344CB8AC3E}">
        <p14:creationId xmlns:p14="http://schemas.microsoft.com/office/powerpoint/2010/main" val="14806821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138</a:t>
            </a:fld>
            <a:endParaRPr lang="en-US"/>
          </a:p>
        </p:txBody>
      </p:sp>
    </p:spTree>
    <p:extLst>
      <p:ext uri="{BB962C8B-B14F-4D97-AF65-F5344CB8AC3E}">
        <p14:creationId xmlns:p14="http://schemas.microsoft.com/office/powerpoint/2010/main" val="395692629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139</a:t>
            </a:fld>
            <a:endParaRPr lang="en-US"/>
          </a:p>
        </p:txBody>
      </p:sp>
    </p:spTree>
    <p:extLst>
      <p:ext uri="{BB962C8B-B14F-4D97-AF65-F5344CB8AC3E}">
        <p14:creationId xmlns:p14="http://schemas.microsoft.com/office/powerpoint/2010/main" val="1464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14</a:t>
            </a:fld>
            <a:endParaRPr lang="en-US"/>
          </a:p>
        </p:txBody>
      </p:sp>
    </p:spTree>
    <p:extLst>
      <p:ext uri="{BB962C8B-B14F-4D97-AF65-F5344CB8AC3E}">
        <p14:creationId xmlns:p14="http://schemas.microsoft.com/office/powerpoint/2010/main" val="110169797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140</a:t>
            </a:fld>
            <a:endParaRPr lang="en-US"/>
          </a:p>
        </p:txBody>
      </p:sp>
    </p:spTree>
    <p:extLst>
      <p:ext uri="{BB962C8B-B14F-4D97-AF65-F5344CB8AC3E}">
        <p14:creationId xmlns:p14="http://schemas.microsoft.com/office/powerpoint/2010/main" val="2892106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141</a:t>
            </a:fld>
            <a:endParaRPr lang="en-US"/>
          </a:p>
        </p:txBody>
      </p:sp>
    </p:spTree>
    <p:extLst>
      <p:ext uri="{BB962C8B-B14F-4D97-AF65-F5344CB8AC3E}">
        <p14:creationId xmlns:p14="http://schemas.microsoft.com/office/powerpoint/2010/main" val="405863658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142</a:t>
            </a:fld>
            <a:endParaRPr lang="en-US"/>
          </a:p>
        </p:txBody>
      </p:sp>
    </p:spTree>
    <p:extLst>
      <p:ext uri="{BB962C8B-B14F-4D97-AF65-F5344CB8AC3E}">
        <p14:creationId xmlns:p14="http://schemas.microsoft.com/office/powerpoint/2010/main" val="82971175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is an organism that lives in or on another organism and benefits at the expense of others.</a:t>
            </a:r>
          </a:p>
          <a:p>
            <a:r>
              <a:rPr lang="en-US" dirty="0"/>
              <a:t>Pathogen</a:t>
            </a:r>
          </a:p>
        </p:txBody>
      </p:sp>
      <p:sp>
        <p:nvSpPr>
          <p:cNvPr id="4" name="Slide Number Placeholder 3"/>
          <p:cNvSpPr>
            <a:spLocks noGrp="1"/>
          </p:cNvSpPr>
          <p:nvPr>
            <p:ph type="sldNum" sz="quarter" idx="5"/>
          </p:nvPr>
        </p:nvSpPr>
        <p:spPr/>
        <p:txBody>
          <a:bodyPr/>
          <a:lstStyle/>
          <a:p>
            <a:fld id="{AFE3B80E-16FB-5147-84AD-5036D4EA0A38}" type="slidenum">
              <a:rPr lang="en-US" smtClean="0"/>
              <a:t>143</a:t>
            </a:fld>
            <a:endParaRPr lang="en-US"/>
          </a:p>
        </p:txBody>
      </p:sp>
    </p:spTree>
    <p:extLst>
      <p:ext uri="{BB962C8B-B14F-4D97-AF65-F5344CB8AC3E}">
        <p14:creationId xmlns:p14="http://schemas.microsoft.com/office/powerpoint/2010/main" val="60104053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144</a:t>
            </a:fld>
            <a:endParaRPr lang="en-US"/>
          </a:p>
        </p:txBody>
      </p:sp>
    </p:spTree>
    <p:extLst>
      <p:ext uri="{BB962C8B-B14F-4D97-AF65-F5344CB8AC3E}">
        <p14:creationId xmlns:p14="http://schemas.microsoft.com/office/powerpoint/2010/main" val="97278789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145</a:t>
            </a:fld>
            <a:endParaRPr lang="en-US"/>
          </a:p>
        </p:txBody>
      </p:sp>
    </p:spTree>
    <p:extLst>
      <p:ext uri="{BB962C8B-B14F-4D97-AF65-F5344CB8AC3E}">
        <p14:creationId xmlns:p14="http://schemas.microsoft.com/office/powerpoint/2010/main" val="294285806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pandemic broke out near the end of </a:t>
            </a:r>
            <a:r>
              <a:rPr lang="en-US" b="0" i="0" u="none" strike="noStrike" dirty="0">
                <a:solidFill>
                  <a:srgbClr val="3366CC"/>
                </a:solidFill>
                <a:effectLst/>
                <a:latin typeface="Arial" panose="020B0604020202020204" pitchFamily="34" charset="0"/>
                <a:hlinkClick r:id="rId3" tooltip="World War I"/>
              </a:rPr>
              <a:t>World War I</a:t>
            </a:r>
            <a:r>
              <a:rPr lang="en-US" b="0" i="0" dirty="0">
                <a:solidFill>
                  <a:srgbClr val="202122"/>
                </a:solidFill>
                <a:effectLst/>
                <a:latin typeface="Arial" panose="020B0604020202020204" pitchFamily="34" charset="0"/>
              </a:rPr>
              <a:t>, when wartime </a:t>
            </a:r>
            <a:r>
              <a:rPr lang="en-US" b="0" i="0" u="none" strike="noStrike" dirty="0">
                <a:solidFill>
                  <a:srgbClr val="3366CC"/>
                </a:solidFill>
                <a:effectLst/>
                <a:latin typeface="Arial" panose="020B0604020202020204" pitchFamily="34" charset="0"/>
                <a:hlinkClick r:id="rId4" tooltip="Censorship"/>
              </a:rPr>
              <a:t>censors</a:t>
            </a:r>
            <a:r>
              <a:rPr lang="en-US" b="0" i="0" dirty="0">
                <a:solidFill>
                  <a:srgbClr val="202122"/>
                </a:solidFill>
                <a:effectLst/>
                <a:latin typeface="Arial" panose="020B0604020202020204" pitchFamily="34" charset="0"/>
              </a:rPr>
              <a:t> in the </a:t>
            </a:r>
            <a:r>
              <a:rPr lang="en-US" b="0" i="0" u="none" strike="noStrike" dirty="0">
                <a:solidFill>
                  <a:srgbClr val="3366CC"/>
                </a:solidFill>
                <a:effectLst/>
                <a:latin typeface="Arial" panose="020B0604020202020204" pitchFamily="34" charset="0"/>
                <a:hlinkClick r:id="rId5" tooltip="Belligerent"/>
              </a:rPr>
              <a:t>belligerent</a:t>
            </a:r>
            <a:r>
              <a:rPr lang="en-US" b="0" i="0" dirty="0">
                <a:solidFill>
                  <a:srgbClr val="202122"/>
                </a:solidFill>
                <a:effectLst/>
                <a:latin typeface="Arial" panose="020B0604020202020204" pitchFamily="34" charset="0"/>
              </a:rPr>
              <a:t> countries suppressed bad news to maintain </a:t>
            </a:r>
            <a:r>
              <a:rPr lang="en-US" b="0" i="0" u="none" strike="noStrike" dirty="0">
                <a:solidFill>
                  <a:srgbClr val="3366CC"/>
                </a:solidFill>
                <a:effectLst/>
                <a:latin typeface="Arial" panose="020B0604020202020204" pitchFamily="34" charset="0"/>
                <a:hlinkClick r:id="rId6" tooltip="Morale"/>
              </a:rPr>
              <a:t>morale</a:t>
            </a:r>
            <a:r>
              <a:rPr lang="en-US" b="0" i="0" dirty="0">
                <a:solidFill>
                  <a:srgbClr val="202122"/>
                </a:solidFill>
                <a:effectLst/>
                <a:latin typeface="Arial" panose="020B0604020202020204" pitchFamily="34" charset="0"/>
              </a:rPr>
              <a:t>, but newspapers </a:t>
            </a:r>
            <a:r>
              <a:rPr lang="en-US" b="0" i="0" u="none" strike="noStrike" dirty="0">
                <a:solidFill>
                  <a:srgbClr val="3366CC"/>
                </a:solidFill>
                <a:effectLst/>
                <a:latin typeface="Arial" panose="020B0604020202020204" pitchFamily="34" charset="0"/>
                <a:hlinkClick r:id="rId7" tooltip="Freedom of the press"/>
              </a:rPr>
              <a:t>freely reported</a:t>
            </a:r>
            <a:r>
              <a:rPr lang="en-US" b="0" i="0" dirty="0">
                <a:solidFill>
                  <a:srgbClr val="202122"/>
                </a:solidFill>
                <a:effectLst/>
                <a:latin typeface="Arial" panose="020B0604020202020204" pitchFamily="34" charset="0"/>
              </a:rPr>
              <a:t> the outbreak in </a:t>
            </a:r>
            <a:r>
              <a:rPr lang="en-US" b="0" i="0" u="none" strike="noStrike" dirty="0">
                <a:solidFill>
                  <a:srgbClr val="3366CC"/>
                </a:solidFill>
                <a:effectLst/>
                <a:latin typeface="Arial" panose="020B0604020202020204" pitchFamily="34" charset="0"/>
                <a:hlinkClick r:id="rId8" tooltip="Spain during World War I"/>
              </a:rPr>
              <a:t>neutral Spain</a:t>
            </a:r>
            <a:r>
              <a:rPr lang="en-US" b="0" i="0" dirty="0">
                <a:solidFill>
                  <a:srgbClr val="202122"/>
                </a:solidFill>
                <a:effectLst/>
                <a:latin typeface="Arial" panose="020B0604020202020204" pitchFamily="34" charset="0"/>
              </a:rPr>
              <a:t>, creating a false impression of Spain as the epicenter and leading to the "Spanish flu" misnomer.</a:t>
            </a:r>
            <a:r>
              <a:rPr lang="en-US" b="0" i="0" u="sng" baseline="30000" dirty="0">
                <a:solidFill>
                  <a:srgbClr val="3366CC"/>
                </a:solidFill>
                <a:effectLst/>
                <a:latin typeface="Arial" panose="020B0604020202020204" pitchFamily="34" charset="0"/>
                <a:hlinkClick r:id="rId9"/>
              </a:rPr>
              <a:t>[</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146</a:t>
            </a:fld>
            <a:endParaRPr lang="en-US"/>
          </a:p>
        </p:txBody>
      </p:sp>
    </p:spTree>
    <p:extLst>
      <p:ext uri="{BB962C8B-B14F-4D97-AF65-F5344CB8AC3E}">
        <p14:creationId xmlns:p14="http://schemas.microsoft.com/office/powerpoint/2010/main" val="293787405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147</a:t>
            </a:fld>
            <a:endParaRPr lang="en-US"/>
          </a:p>
        </p:txBody>
      </p:sp>
    </p:spTree>
    <p:extLst>
      <p:ext uri="{BB962C8B-B14F-4D97-AF65-F5344CB8AC3E}">
        <p14:creationId xmlns:p14="http://schemas.microsoft.com/office/powerpoint/2010/main" val="29192187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According to a UNAIDS dataset sourced from the World Bank, in 2019 the HIV prevalence rate for adults aged 15 to 49 was 27% in </a:t>
            </a:r>
            <a:r>
              <a:rPr lang="en-US" b="0" i="0" u="none" strike="noStrike" dirty="0">
                <a:solidFill>
                  <a:srgbClr val="3366CC"/>
                </a:solidFill>
                <a:effectLst/>
                <a:latin typeface="Arial" panose="020B0604020202020204" pitchFamily="34" charset="0"/>
                <a:hlinkClick r:id="rId3" tooltip="Eswatini"/>
              </a:rPr>
              <a:t>Eswatini</a:t>
            </a:r>
            <a:r>
              <a:rPr lang="en-US" b="0" i="0" dirty="0">
                <a:solidFill>
                  <a:srgbClr val="202122"/>
                </a:solidFill>
                <a:effectLst/>
                <a:latin typeface="Arial" panose="020B0604020202020204" pitchFamily="34" charset="0"/>
              </a:rPr>
              <a:t> (Swaziland), 25% in </a:t>
            </a:r>
            <a:r>
              <a:rPr lang="en-US" b="0" i="0" u="none" strike="noStrike" dirty="0">
                <a:solidFill>
                  <a:srgbClr val="3366CC"/>
                </a:solidFill>
                <a:effectLst/>
                <a:latin typeface="Arial" panose="020B0604020202020204" pitchFamily="34" charset="0"/>
                <a:hlinkClick r:id="rId4" tooltip="Lesotho"/>
              </a:rPr>
              <a:t>Lesotho</a:t>
            </a:r>
            <a:r>
              <a:rPr lang="en-US" b="0" i="0" dirty="0">
                <a:solidFill>
                  <a:srgbClr val="202122"/>
                </a:solidFill>
                <a:effectLst/>
                <a:latin typeface="Arial" panose="020B0604020202020204" pitchFamily="34" charset="0"/>
              </a:rPr>
              <a:t>, 25% in </a:t>
            </a:r>
            <a:r>
              <a:rPr lang="en-US" b="0" i="0" u="none" strike="noStrike" dirty="0">
                <a:solidFill>
                  <a:srgbClr val="3366CC"/>
                </a:solidFill>
                <a:effectLst/>
                <a:latin typeface="Arial" panose="020B0604020202020204" pitchFamily="34" charset="0"/>
                <a:hlinkClick r:id="rId5" tooltip="Botswana"/>
              </a:rPr>
              <a:t>Botswana</a:t>
            </a:r>
            <a:r>
              <a:rPr lang="en-US" b="0" i="0" dirty="0">
                <a:solidFill>
                  <a:srgbClr val="202122"/>
                </a:solidFill>
                <a:effectLst/>
                <a:latin typeface="Arial" panose="020B0604020202020204" pitchFamily="34" charset="0"/>
              </a:rPr>
              <a:t> and 19% in </a:t>
            </a:r>
            <a:r>
              <a:rPr lang="en-US" b="0" i="0" u="none" strike="noStrike" dirty="0">
                <a:solidFill>
                  <a:srgbClr val="3366CC"/>
                </a:solidFill>
                <a:effectLst/>
                <a:latin typeface="Arial" panose="020B0604020202020204" pitchFamily="34" charset="0"/>
                <a:hlinkClick r:id="rId6" tooltip="South Africa"/>
              </a:rPr>
              <a:t>South Africa</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7"/>
              </a:rPr>
              <a:t>[1]</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148</a:t>
            </a:fld>
            <a:endParaRPr lang="en-US"/>
          </a:p>
        </p:txBody>
      </p:sp>
    </p:spTree>
    <p:extLst>
      <p:ext uri="{BB962C8B-B14F-4D97-AF65-F5344CB8AC3E}">
        <p14:creationId xmlns:p14="http://schemas.microsoft.com/office/powerpoint/2010/main" val="905716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149</a:t>
            </a:fld>
            <a:endParaRPr lang="en-US"/>
          </a:p>
        </p:txBody>
      </p:sp>
    </p:spTree>
    <p:extLst>
      <p:ext uri="{BB962C8B-B14F-4D97-AF65-F5344CB8AC3E}">
        <p14:creationId xmlns:p14="http://schemas.microsoft.com/office/powerpoint/2010/main" val="2635718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15</a:t>
            </a:fld>
            <a:endParaRPr lang="en-US"/>
          </a:p>
        </p:txBody>
      </p:sp>
    </p:spTree>
    <p:extLst>
      <p:ext uri="{BB962C8B-B14F-4D97-AF65-F5344CB8AC3E}">
        <p14:creationId xmlns:p14="http://schemas.microsoft.com/office/powerpoint/2010/main" val="354995510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150</a:t>
            </a:fld>
            <a:endParaRPr lang="en-US"/>
          </a:p>
        </p:txBody>
      </p:sp>
    </p:spTree>
    <p:extLst>
      <p:ext uri="{BB962C8B-B14F-4D97-AF65-F5344CB8AC3E}">
        <p14:creationId xmlns:p14="http://schemas.microsoft.com/office/powerpoint/2010/main" val="13710132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151</a:t>
            </a:fld>
            <a:endParaRPr lang="en-US"/>
          </a:p>
        </p:txBody>
      </p:sp>
    </p:spTree>
    <p:extLst>
      <p:ext uri="{BB962C8B-B14F-4D97-AF65-F5344CB8AC3E}">
        <p14:creationId xmlns:p14="http://schemas.microsoft.com/office/powerpoint/2010/main" val="372838290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152</a:t>
            </a:fld>
            <a:endParaRPr lang="en-US"/>
          </a:p>
        </p:txBody>
      </p:sp>
    </p:spTree>
    <p:extLst>
      <p:ext uri="{BB962C8B-B14F-4D97-AF65-F5344CB8AC3E}">
        <p14:creationId xmlns:p14="http://schemas.microsoft.com/office/powerpoint/2010/main" val="4807268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153</a:t>
            </a:fld>
            <a:endParaRPr lang="en-US"/>
          </a:p>
        </p:txBody>
      </p:sp>
    </p:spTree>
    <p:extLst>
      <p:ext uri="{BB962C8B-B14F-4D97-AF65-F5344CB8AC3E}">
        <p14:creationId xmlns:p14="http://schemas.microsoft.com/office/powerpoint/2010/main" val="1875374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154</a:t>
            </a:fld>
            <a:endParaRPr lang="en-US"/>
          </a:p>
        </p:txBody>
      </p:sp>
    </p:spTree>
    <p:extLst>
      <p:ext uri="{BB962C8B-B14F-4D97-AF65-F5344CB8AC3E}">
        <p14:creationId xmlns:p14="http://schemas.microsoft.com/office/powerpoint/2010/main" val="17950246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155</a:t>
            </a:fld>
            <a:endParaRPr lang="en-US"/>
          </a:p>
        </p:txBody>
      </p:sp>
    </p:spTree>
    <p:extLst>
      <p:ext uri="{BB962C8B-B14F-4D97-AF65-F5344CB8AC3E}">
        <p14:creationId xmlns:p14="http://schemas.microsoft.com/office/powerpoint/2010/main" val="171619671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156</a:t>
            </a:fld>
            <a:endParaRPr lang="en-US"/>
          </a:p>
        </p:txBody>
      </p:sp>
    </p:spTree>
    <p:extLst>
      <p:ext uri="{BB962C8B-B14F-4D97-AF65-F5344CB8AC3E}">
        <p14:creationId xmlns:p14="http://schemas.microsoft.com/office/powerpoint/2010/main" val="255465314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157</a:t>
            </a:fld>
            <a:endParaRPr lang="en-US"/>
          </a:p>
        </p:txBody>
      </p:sp>
    </p:spTree>
    <p:extLst>
      <p:ext uri="{BB962C8B-B14F-4D97-AF65-F5344CB8AC3E}">
        <p14:creationId xmlns:p14="http://schemas.microsoft.com/office/powerpoint/2010/main" val="41469148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158</a:t>
            </a:fld>
            <a:endParaRPr lang="en-US"/>
          </a:p>
        </p:txBody>
      </p:sp>
    </p:spTree>
    <p:extLst>
      <p:ext uri="{BB962C8B-B14F-4D97-AF65-F5344CB8AC3E}">
        <p14:creationId xmlns:p14="http://schemas.microsoft.com/office/powerpoint/2010/main" val="79453445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159</a:t>
            </a:fld>
            <a:endParaRPr lang="en-US"/>
          </a:p>
        </p:txBody>
      </p:sp>
    </p:spTree>
    <p:extLst>
      <p:ext uri="{BB962C8B-B14F-4D97-AF65-F5344CB8AC3E}">
        <p14:creationId xmlns:p14="http://schemas.microsoft.com/office/powerpoint/2010/main" val="1419505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16</a:t>
            </a:fld>
            <a:endParaRPr lang="en-US"/>
          </a:p>
        </p:txBody>
      </p:sp>
    </p:spTree>
    <p:extLst>
      <p:ext uri="{BB962C8B-B14F-4D97-AF65-F5344CB8AC3E}">
        <p14:creationId xmlns:p14="http://schemas.microsoft.com/office/powerpoint/2010/main" val="345965717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160</a:t>
            </a:fld>
            <a:endParaRPr lang="en-US"/>
          </a:p>
        </p:txBody>
      </p:sp>
    </p:spTree>
    <p:extLst>
      <p:ext uri="{BB962C8B-B14F-4D97-AF65-F5344CB8AC3E}">
        <p14:creationId xmlns:p14="http://schemas.microsoft.com/office/powerpoint/2010/main" val="78995011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161</a:t>
            </a:fld>
            <a:endParaRPr lang="en-US"/>
          </a:p>
        </p:txBody>
      </p:sp>
    </p:spTree>
    <p:extLst>
      <p:ext uri="{BB962C8B-B14F-4D97-AF65-F5344CB8AC3E}">
        <p14:creationId xmlns:p14="http://schemas.microsoft.com/office/powerpoint/2010/main" val="244745950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162</a:t>
            </a:fld>
            <a:endParaRPr lang="en-US"/>
          </a:p>
        </p:txBody>
      </p:sp>
    </p:spTree>
    <p:extLst>
      <p:ext uri="{BB962C8B-B14F-4D97-AF65-F5344CB8AC3E}">
        <p14:creationId xmlns:p14="http://schemas.microsoft.com/office/powerpoint/2010/main" val="253687593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163</a:t>
            </a:fld>
            <a:endParaRPr lang="en-US"/>
          </a:p>
        </p:txBody>
      </p:sp>
    </p:spTree>
    <p:extLst>
      <p:ext uri="{BB962C8B-B14F-4D97-AF65-F5344CB8AC3E}">
        <p14:creationId xmlns:p14="http://schemas.microsoft.com/office/powerpoint/2010/main" val="218954074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164</a:t>
            </a:fld>
            <a:endParaRPr lang="en-US"/>
          </a:p>
        </p:txBody>
      </p:sp>
    </p:spTree>
    <p:extLst>
      <p:ext uri="{BB962C8B-B14F-4D97-AF65-F5344CB8AC3E}">
        <p14:creationId xmlns:p14="http://schemas.microsoft.com/office/powerpoint/2010/main" val="123863891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165</a:t>
            </a:fld>
            <a:endParaRPr lang="en-US"/>
          </a:p>
        </p:txBody>
      </p:sp>
    </p:spTree>
    <p:extLst>
      <p:ext uri="{BB962C8B-B14F-4D97-AF65-F5344CB8AC3E}">
        <p14:creationId xmlns:p14="http://schemas.microsoft.com/office/powerpoint/2010/main" val="26069699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166</a:t>
            </a:fld>
            <a:endParaRPr lang="en-US"/>
          </a:p>
        </p:txBody>
      </p:sp>
    </p:spTree>
    <p:extLst>
      <p:ext uri="{BB962C8B-B14F-4D97-AF65-F5344CB8AC3E}">
        <p14:creationId xmlns:p14="http://schemas.microsoft.com/office/powerpoint/2010/main" val="424683967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167</a:t>
            </a:fld>
            <a:endParaRPr lang="en-US"/>
          </a:p>
        </p:txBody>
      </p:sp>
    </p:spTree>
    <p:extLst>
      <p:ext uri="{BB962C8B-B14F-4D97-AF65-F5344CB8AC3E}">
        <p14:creationId xmlns:p14="http://schemas.microsoft.com/office/powerpoint/2010/main" val="183110779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168</a:t>
            </a:fld>
            <a:endParaRPr lang="en-US"/>
          </a:p>
        </p:txBody>
      </p:sp>
    </p:spTree>
    <p:extLst>
      <p:ext uri="{BB962C8B-B14F-4D97-AF65-F5344CB8AC3E}">
        <p14:creationId xmlns:p14="http://schemas.microsoft.com/office/powerpoint/2010/main" val="33861977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169</a:t>
            </a:fld>
            <a:endParaRPr lang="en-US"/>
          </a:p>
        </p:txBody>
      </p:sp>
    </p:spTree>
    <p:extLst>
      <p:ext uri="{BB962C8B-B14F-4D97-AF65-F5344CB8AC3E}">
        <p14:creationId xmlns:p14="http://schemas.microsoft.com/office/powerpoint/2010/main" val="477809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17</a:t>
            </a:fld>
            <a:endParaRPr lang="en-US"/>
          </a:p>
        </p:txBody>
      </p:sp>
    </p:spTree>
    <p:extLst>
      <p:ext uri="{BB962C8B-B14F-4D97-AF65-F5344CB8AC3E}">
        <p14:creationId xmlns:p14="http://schemas.microsoft.com/office/powerpoint/2010/main" val="36992010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170</a:t>
            </a:fld>
            <a:endParaRPr lang="en-US"/>
          </a:p>
        </p:txBody>
      </p:sp>
    </p:spTree>
    <p:extLst>
      <p:ext uri="{BB962C8B-B14F-4D97-AF65-F5344CB8AC3E}">
        <p14:creationId xmlns:p14="http://schemas.microsoft.com/office/powerpoint/2010/main" val="10500169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171</a:t>
            </a:fld>
            <a:endParaRPr lang="en-US"/>
          </a:p>
        </p:txBody>
      </p:sp>
    </p:spTree>
    <p:extLst>
      <p:ext uri="{BB962C8B-B14F-4D97-AF65-F5344CB8AC3E}">
        <p14:creationId xmlns:p14="http://schemas.microsoft.com/office/powerpoint/2010/main" val="59850805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172</a:t>
            </a:fld>
            <a:endParaRPr lang="en-US"/>
          </a:p>
        </p:txBody>
      </p:sp>
    </p:spTree>
    <p:extLst>
      <p:ext uri="{BB962C8B-B14F-4D97-AF65-F5344CB8AC3E}">
        <p14:creationId xmlns:p14="http://schemas.microsoft.com/office/powerpoint/2010/main" val="350103607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173</a:t>
            </a:fld>
            <a:endParaRPr lang="en-US"/>
          </a:p>
        </p:txBody>
      </p:sp>
    </p:spTree>
    <p:extLst>
      <p:ext uri="{BB962C8B-B14F-4D97-AF65-F5344CB8AC3E}">
        <p14:creationId xmlns:p14="http://schemas.microsoft.com/office/powerpoint/2010/main" val="194971230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174</a:t>
            </a:fld>
            <a:endParaRPr lang="en-US"/>
          </a:p>
        </p:txBody>
      </p:sp>
    </p:spTree>
    <p:extLst>
      <p:ext uri="{BB962C8B-B14F-4D97-AF65-F5344CB8AC3E}">
        <p14:creationId xmlns:p14="http://schemas.microsoft.com/office/powerpoint/2010/main" val="188204101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175</a:t>
            </a:fld>
            <a:endParaRPr lang="en-US"/>
          </a:p>
        </p:txBody>
      </p:sp>
    </p:spTree>
    <p:extLst>
      <p:ext uri="{BB962C8B-B14F-4D97-AF65-F5344CB8AC3E}">
        <p14:creationId xmlns:p14="http://schemas.microsoft.com/office/powerpoint/2010/main" val="377373885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176</a:t>
            </a:fld>
            <a:endParaRPr lang="en-US"/>
          </a:p>
        </p:txBody>
      </p:sp>
    </p:spTree>
    <p:extLst>
      <p:ext uri="{BB962C8B-B14F-4D97-AF65-F5344CB8AC3E}">
        <p14:creationId xmlns:p14="http://schemas.microsoft.com/office/powerpoint/2010/main" val="174480599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177</a:t>
            </a:fld>
            <a:endParaRPr lang="en-US"/>
          </a:p>
        </p:txBody>
      </p:sp>
    </p:spTree>
    <p:extLst>
      <p:ext uri="{BB962C8B-B14F-4D97-AF65-F5344CB8AC3E}">
        <p14:creationId xmlns:p14="http://schemas.microsoft.com/office/powerpoint/2010/main" val="7304122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178</a:t>
            </a:fld>
            <a:endParaRPr lang="en-US"/>
          </a:p>
        </p:txBody>
      </p:sp>
    </p:spTree>
    <p:extLst>
      <p:ext uri="{BB962C8B-B14F-4D97-AF65-F5344CB8AC3E}">
        <p14:creationId xmlns:p14="http://schemas.microsoft.com/office/powerpoint/2010/main" val="308292640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179</a:t>
            </a:fld>
            <a:endParaRPr lang="en-US"/>
          </a:p>
        </p:txBody>
      </p:sp>
    </p:spTree>
    <p:extLst>
      <p:ext uri="{BB962C8B-B14F-4D97-AF65-F5344CB8AC3E}">
        <p14:creationId xmlns:p14="http://schemas.microsoft.com/office/powerpoint/2010/main" val="1411837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18</a:t>
            </a:fld>
            <a:endParaRPr lang="en-US"/>
          </a:p>
        </p:txBody>
      </p:sp>
    </p:spTree>
    <p:extLst>
      <p:ext uri="{BB962C8B-B14F-4D97-AF65-F5344CB8AC3E}">
        <p14:creationId xmlns:p14="http://schemas.microsoft.com/office/powerpoint/2010/main" val="409569714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180</a:t>
            </a:fld>
            <a:endParaRPr lang="en-US"/>
          </a:p>
        </p:txBody>
      </p:sp>
    </p:spTree>
    <p:extLst>
      <p:ext uri="{BB962C8B-B14F-4D97-AF65-F5344CB8AC3E}">
        <p14:creationId xmlns:p14="http://schemas.microsoft.com/office/powerpoint/2010/main" val="303553001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181</a:t>
            </a:fld>
            <a:endParaRPr lang="en-US"/>
          </a:p>
        </p:txBody>
      </p:sp>
    </p:spTree>
    <p:extLst>
      <p:ext uri="{BB962C8B-B14F-4D97-AF65-F5344CB8AC3E}">
        <p14:creationId xmlns:p14="http://schemas.microsoft.com/office/powerpoint/2010/main" val="123608225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182</a:t>
            </a:fld>
            <a:endParaRPr lang="en-US"/>
          </a:p>
        </p:txBody>
      </p:sp>
    </p:spTree>
    <p:extLst>
      <p:ext uri="{BB962C8B-B14F-4D97-AF65-F5344CB8AC3E}">
        <p14:creationId xmlns:p14="http://schemas.microsoft.com/office/powerpoint/2010/main" val="211919521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183</a:t>
            </a:fld>
            <a:endParaRPr lang="en-US"/>
          </a:p>
        </p:txBody>
      </p:sp>
    </p:spTree>
    <p:extLst>
      <p:ext uri="{BB962C8B-B14F-4D97-AF65-F5344CB8AC3E}">
        <p14:creationId xmlns:p14="http://schemas.microsoft.com/office/powerpoint/2010/main" val="383569005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184</a:t>
            </a:fld>
            <a:endParaRPr lang="en-US"/>
          </a:p>
        </p:txBody>
      </p:sp>
    </p:spTree>
    <p:extLst>
      <p:ext uri="{BB962C8B-B14F-4D97-AF65-F5344CB8AC3E}">
        <p14:creationId xmlns:p14="http://schemas.microsoft.com/office/powerpoint/2010/main" val="204641119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185</a:t>
            </a:fld>
            <a:endParaRPr lang="en-US"/>
          </a:p>
        </p:txBody>
      </p:sp>
    </p:spTree>
    <p:extLst>
      <p:ext uri="{BB962C8B-B14F-4D97-AF65-F5344CB8AC3E}">
        <p14:creationId xmlns:p14="http://schemas.microsoft.com/office/powerpoint/2010/main" val="343659290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186</a:t>
            </a:fld>
            <a:endParaRPr lang="en-US"/>
          </a:p>
        </p:txBody>
      </p:sp>
    </p:spTree>
    <p:extLst>
      <p:ext uri="{BB962C8B-B14F-4D97-AF65-F5344CB8AC3E}">
        <p14:creationId xmlns:p14="http://schemas.microsoft.com/office/powerpoint/2010/main" val="288100835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187</a:t>
            </a:fld>
            <a:endParaRPr lang="en-US"/>
          </a:p>
        </p:txBody>
      </p:sp>
    </p:spTree>
    <p:extLst>
      <p:ext uri="{BB962C8B-B14F-4D97-AF65-F5344CB8AC3E}">
        <p14:creationId xmlns:p14="http://schemas.microsoft.com/office/powerpoint/2010/main" val="417494256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188</a:t>
            </a:fld>
            <a:endParaRPr lang="en-US"/>
          </a:p>
        </p:txBody>
      </p:sp>
    </p:spTree>
    <p:extLst>
      <p:ext uri="{BB962C8B-B14F-4D97-AF65-F5344CB8AC3E}">
        <p14:creationId xmlns:p14="http://schemas.microsoft.com/office/powerpoint/2010/main" val="193636249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189</a:t>
            </a:fld>
            <a:endParaRPr lang="en-US"/>
          </a:p>
        </p:txBody>
      </p:sp>
    </p:spTree>
    <p:extLst>
      <p:ext uri="{BB962C8B-B14F-4D97-AF65-F5344CB8AC3E}">
        <p14:creationId xmlns:p14="http://schemas.microsoft.com/office/powerpoint/2010/main" val="1267526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19</a:t>
            </a:fld>
            <a:endParaRPr lang="en-US"/>
          </a:p>
        </p:txBody>
      </p:sp>
    </p:spTree>
    <p:extLst>
      <p:ext uri="{BB962C8B-B14F-4D97-AF65-F5344CB8AC3E}">
        <p14:creationId xmlns:p14="http://schemas.microsoft.com/office/powerpoint/2010/main" val="429105458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190</a:t>
            </a:fld>
            <a:endParaRPr lang="en-US"/>
          </a:p>
        </p:txBody>
      </p:sp>
    </p:spTree>
    <p:extLst>
      <p:ext uri="{BB962C8B-B14F-4D97-AF65-F5344CB8AC3E}">
        <p14:creationId xmlns:p14="http://schemas.microsoft.com/office/powerpoint/2010/main" val="147210671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191</a:t>
            </a:fld>
            <a:endParaRPr lang="en-US"/>
          </a:p>
        </p:txBody>
      </p:sp>
    </p:spTree>
    <p:extLst>
      <p:ext uri="{BB962C8B-B14F-4D97-AF65-F5344CB8AC3E}">
        <p14:creationId xmlns:p14="http://schemas.microsoft.com/office/powerpoint/2010/main" val="390581606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192</a:t>
            </a:fld>
            <a:endParaRPr lang="en-US"/>
          </a:p>
        </p:txBody>
      </p:sp>
    </p:spTree>
    <p:extLst>
      <p:ext uri="{BB962C8B-B14F-4D97-AF65-F5344CB8AC3E}">
        <p14:creationId xmlns:p14="http://schemas.microsoft.com/office/powerpoint/2010/main" val="27546526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193</a:t>
            </a:fld>
            <a:endParaRPr lang="en-US"/>
          </a:p>
        </p:txBody>
      </p:sp>
    </p:spTree>
    <p:extLst>
      <p:ext uri="{BB962C8B-B14F-4D97-AF65-F5344CB8AC3E}">
        <p14:creationId xmlns:p14="http://schemas.microsoft.com/office/powerpoint/2010/main" val="408007283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194</a:t>
            </a:fld>
            <a:endParaRPr lang="en-US"/>
          </a:p>
        </p:txBody>
      </p:sp>
    </p:spTree>
    <p:extLst>
      <p:ext uri="{BB962C8B-B14F-4D97-AF65-F5344CB8AC3E}">
        <p14:creationId xmlns:p14="http://schemas.microsoft.com/office/powerpoint/2010/main" val="145452934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195</a:t>
            </a:fld>
            <a:endParaRPr lang="en-US"/>
          </a:p>
        </p:txBody>
      </p:sp>
    </p:spTree>
    <p:extLst>
      <p:ext uri="{BB962C8B-B14F-4D97-AF65-F5344CB8AC3E}">
        <p14:creationId xmlns:p14="http://schemas.microsoft.com/office/powerpoint/2010/main" val="155453836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196</a:t>
            </a:fld>
            <a:endParaRPr lang="en-US"/>
          </a:p>
        </p:txBody>
      </p:sp>
    </p:spTree>
    <p:extLst>
      <p:ext uri="{BB962C8B-B14F-4D97-AF65-F5344CB8AC3E}">
        <p14:creationId xmlns:p14="http://schemas.microsoft.com/office/powerpoint/2010/main" val="396097276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197</a:t>
            </a:fld>
            <a:endParaRPr lang="en-US"/>
          </a:p>
        </p:txBody>
      </p:sp>
    </p:spTree>
    <p:extLst>
      <p:ext uri="{BB962C8B-B14F-4D97-AF65-F5344CB8AC3E}">
        <p14:creationId xmlns:p14="http://schemas.microsoft.com/office/powerpoint/2010/main" val="311717121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198</a:t>
            </a:fld>
            <a:endParaRPr lang="en-US"/>
          </a:p>
        </p:txBody>
      </p:sp>
    </p:spTree>
    <p:extLst>
      <p:ext uri="{BB962C8B-B14F-4D97-AF65-F5344CB8AC3E}">
        <p14:creationId xmlns:p14="http://schemas.microsoft.com/office/powerpoint/2010/main" val="76267262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199</a:t>
            </a:fld>
            <a:endParaRPr lang="en-US"/>
          </a:p>
        </p:txBody>
      </p:sp>
    </p:spTree>
    <p:extLst>
      <p:ext uri="{BB962C8B-B14F-4D97-AF65-F5344CB8AC3E}">
        <p14:creationId xmlns:p14="http://schemas.microsoft.com/office/powerpoint/2010/main" val="2594738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2533505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20</a:t>
            </a:fld>
            <a:endParaRPr lang="en-US"/>
          </a:p>
        </p:txBody>
      </p:sp>
    </p:spTree>
    <p:extLst>
      <p:ext uri="{BB962C8B-B14F-4D97-AF65-F5344CB8AC3E}">
        <p14:creationId xmlns:p14="http://schemas.microsoft.com/office/powerpoint/2010/main" val="386245960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200</a:t>
            </a:fld>
            <a:endParaRPr lang="en-US"/>
          </a:p>
        </p:txBody>
      </p:sp>
    </p:spTree>
    <p:extLst>
      <p:ext uri="{BB962C8B-B14F-4D97-AF65-F5344CB8AC3E}">
        <p14:creationId xmlns:p14="http://schemas.microsoft.com/office/powerpoint/2010/main" val="12782187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unite these every year in a simple programming and modeling course (E2M2) which I teach for students in Madagascar</a:t>
            </a:r>
          </a:p>
          <a:p>
            <a:endParaRPr lang="en-US" dirty="0"/>
          </a:p>
        </p:txBody>
      </p:sp>
      <p:sp>
        <p:nvSpPr>
          <p:cNvPr id="4" name="Slide Number Placeholder 3"/>
          <p:cNvSpPr>
            <a:spLocks noGrp="1"/>
          </p:cNvSpPr>
          <p:nvPr>
            <p:ph type="sldNum" sz="quarter" idx="5"/>
          </p:nvPr>
        </p:nvSpPr>
        <p:spPr/>
        <p:txBody>
          <a:bodyPr/>
          <a:lstStyle/>
          <a:p>
            <a:fld id="{F1654923-BE75-6D46-A882-3BFB67297C7C}" type="slidenum">
              <a:rPr lang="en-US" smtClean="0"/>
              <a:t>201</a:t>
            </a:fld>
            <a:endParaRPr lang="en-US"/>
          </a:p>
        </p:txBody>
      </p:sp>
    </p:spTree>
    <p:extLst>
      <p:ext uri="{BB962C8B-B14F-4D97-AF65-F5344CB8AC3E}">
        <p14:creationId xmlns:p14="http://schemas.microsoft.com/office/powerpoint/2010/main" val="461585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202</a:t>
            </a:fld>
            <a:endParaRPr lang="en-US"/>
          </a:p>
        </p:txBody>
      </p:sp>
    </p:spTree>
    <p:extLst>
      <p:ext uri="{BB962C8B-B14F-4D97-AF65-F5344CB8AC3E}">
        <p14:creationId xmlns:p14="http://schemas.microsoft.com/office/powerpoint/2010/main" val="120264052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203</a:t>
            </a:fld>
            <a:endParaRPr lang="en-US"/>
          </a:p>
        </p:txBody>
      </p:sp>
    </p:spTree>
    <p:extLst>
      <p:ext uri="{BB962C8B-B14F-4D97-AF65-F5344CB8AC3E}">
        <p14:creationId xmlns:p14="http://schemas.microsoft.com/office/powerpoint/2010/main" val="121843486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204</a:t>
            </a:fld>
            <a:endParaRPr lang="en-US"/>
          </a:p>
        </p:txBody>
      </p:sp>
    </p:spTree>
    <p:extLst>
      <p:ext uri="{BB962C8B-B14F-4D97-AF65-F5344CB8AC3E}">
        <p14:creationId xmlns:p14="http://schemas.microsoft.com/office/powerpoint/2010/main" val="32978568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205</a:t>
            </a:fld>
            <a:endParaRPr lang="en-US"/>
          </a:p>
        </p:txBody>
      </p:sp>
    </p:spTree>
    <p:extLst>
      <p:ext uri="{BB962C8B-B14F-4D97-AF65-F5344CB8AC3E}">
        <p14:creationId xmlns:p14="http://schemas.microsoft.com/office/powerpoint/2010/main" val="1523495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dirty="0">
                <a:highlight>
                  <a:srgbClr val="FFFF00"/>
                </a:highlight>
              </a:rPr>
              <a:t>For 2024, explain these phase planes as trajectories of the system. Each nullcline represents the conditions under which the RATE of change for each species is not changing. The two will eventually converge to the equilibria but at different rates. That rate will cease changing for each species when you reach the nullcline.</a:t>
            </a:r>
          </a:p>
          <a:p>
            <a:pPr marL="0" indent="0" algn="l">
              <a:buNone/>
            </a:pPr>
            <a:endParaRPr lang="en-US" dirty="0">
              <a:highlight>
                <a:srgbClr val="FFFF00"/>
              </a:highlight>
            </a:endParaRPr>
          </a:p>
          <a:p>
            <a:pPr marL="0" indent="0" algn="l">
              <a:buNone/>
            </a:pPr>
            <a:r>
              <a:rPr lang="en-US" dirty="0">
                <a:highlight>
                  <a:srgbClr val="FFFF00"/>
                </a:highlight>
              </a:rPr>
              <a:t>Also would be helpful to show the time series of the two species and how that translates to the nullcline.</a:t>
            </a:r>
          </a:p>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21</a:t>
            </a:fld>
            <a:endParaRPr lang="en-US"/>
          </a:p>
        </p:txBody>
      </p:sp>
    </p:spTree>
    <p:extLst>
      <p:ext uri="{BB962C8B-B14F-4D97-AF65-F5344CB8AC3E}">
        <p14:creationId xmlns:p14="http://schemas.microsoft.com/office/powerpoint/2010/main" val="73465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22</a:t>
            </a:fld>
            <a:endParaRPr lang="en-US"/>
          </a:p>
        </p:txBody>
      </p:sp>
    </p:spTree>
    <p:extLst>
      <p:ext uri="{BB962C8B-B14F-4D97-AF65-F5344CB8AC3E}">
        <p14:creationId xmlns:p14="http://schemas.microsoft.com/office/powerpoint/2010/main" val="1421901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23</a:t>
            </a:fld>
            <a:endParaRPr lang="en-US"/>
          </a:p>
        </p:txBody>
      </p:sp>
    </p:spTree>
    <p:extLst>
      <p:ext uri="{BB962C8B-B14F-4D97-AF65-F5344CB8AC3E}">
        <p14:creationId xmlns:p14="http://schemas.microsoft.com/office/powerpoint/2010/main" val="1265363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24</a:t>
            </a:fld>
            <a:endParaRPr lang="en-US"/>
          </a:p>
        </p:txBody>
      </p:sp>
    </p:spTree>
    <p:extLst>
      <p:ext uri="{BB962C8B-B14F-4D97-AF65-F5344CB8AC3E}">
        <p14:creationId xmlns:p14="http://schemas.microsoft.com/office/powerpoint/2010/main" val="2804557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25</a:t>
            </a:fld>
            <a:endParaRPr lang="en-US"/>
          </a:p>
        </p:txBody>
      </p:sp>
    </p:spTree>
    <p:extLst>
      <p:ext uri="{BB962C8B-B14F-4D97-AF65-F5344CB8AC3E}">
        <p14:creationId xmlns:p14="http://schemas.microsoft.com/office/powerpoint/2010/main" val="2929213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26</a:t>
            </a:fld>
            <a:endParaRPr lang="en-US"/>
          </a:p>
        </p:txBody>
      </p:sp>
    </p:spTree>
    <p:extLst>
      <p:ext uri="{BB962C8B-B14F-4D97-AF65-F5344CB8AC3E}">
        <p14:creationId xmlns:p14="http://schemas.microsoft.com/office/powerpoint/2010/main" val="3827089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27</a:t>
            </a:fld>
            <a:endParaRPr lang="en-US"/>
          </a:p>
        </p:txBody>
      </p:sp>
    </p:spTree>
    <p:extLst>
      <p:ext uri="{BB962C8B-B14F-4D97-AF65-F5344CB8AC3E}">
        <p14:creationId xmlns:p14="http://schemas.microsoft.com/office/powerpoint/2010/main" val="2926159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28</a:t>
            </a:fld>
            <a:endParaRPr lang="en-US"/>
          </a:p>
        </p:txBody>
      </p:sp>
    </p:spTree>
    <p:extLst>
      <p:ext uri="{BB962C8B-B14F-4D97-AF65-F5344CB8AC3E}">
        <p14:creationId xmlns:p14="http://schemas.microsoft.com/office/powerpoint/2010/main" val="1582722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29</a:t>
            </a:fld>
            <a:endParaRPr lang="en-US"/>
          </a:p>
        </p:txBody>
      </p:sp>
    </p:spTree>
    <p:extLst>
      <p:ext uri="{BB962C8B-B14F-4D97-AF65-F5344CB8AC3E}">
        <p14:creationId xmlns:p14="http://schemas.microsoft.com/office/powerpoint/2010/main" val="259341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30</a:t>
            </a:fld>
            <a:endParaRPr lang="en-US"/>
          </a:p>
        </p:txBody>
      </p:sp>
    </p:spTree>
    <p:extLst>
      <p:ext uri="{BB962C8B-B14F-4D97-AF65-F5344CB8AC3E}">
        <p14:creationId xmlns:p14="http://schemas.microsoft.com/office/powerpoint/2010/main" val="1701567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31</a:t>
            </a:fld>
            <a:endParaRPr lang="en-US"/>
          </a:p>
        </p:txBody>
      </p:sp>
    </p:spTree>
    <p:extLst>
      <p:ext uri="{BB962C8B-B14F-4D97-AF65-F5344CB8AC3E}">
        <p14:creationId xmlns:p14="http://schemas.microsoft.com/office/powerpoint/2010/main" val="4256528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32</a:t>
            </a:fld>
            <a:endParaRPr lang="en-US"/>
          </a:p>
        </p:txBody>
      </p:sp>
    </p:spTree>
    <p:extLst>
      <p:ext uri="{BB962C8B-B14F-4D97-AF65-F5344CB8AC3E}">
        <p14:creationId xmlns:p14="http://schemas.microsoft.com/office/powerpoint/2010/main" val="2239667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33</a:t>
            </a:fld>
            <a:endParaRPr lang="en-US"/>
          </a:p>
        </p:txBody>
      </p:sp>
    </p:spTree>
    <p:extLst>
      <p:ext uri="{BB962C8B-B14F-4D97-AF65-F5344CB8AC3E}">
        <p14:creationId xmlns:p14="http://schemas.microsoft.com/office/powerpoint/2010/main" val="1641903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34</a:t>
            </a:fld>
            <a:endParaRPr lang="en-US"/>
          </a:p>
        </p:txBody>
      </p:sp>
    </p:spTree>
    <p:extLst>
      <p:ext uri="{BB962C8B-B14F-4D97-AF65-F5344CB8AC3E}">
        <p14:creationId xmlns:p14="http://schemas.microsoft.com/office/powerpoint/2010/main" val="4084406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35</a:t>
            </a:fld>
            <a:endParaRPr lang="en-US"/>
          </a:p>
        </p:txBody>
      </p:sp>
    </p:spTree>
    <p:extLst>
      <p:ext uri="{BB962C8B-B14F-4D97-AF65-F5344CB8AC3E}">
        <p14:creationId xmlns:p14="http://schemas.microsoft.com/office/powerpoint/2010/main" val="3140879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36</a:t>
            </a:fld>
            <a:endParaRPr lang="en-US"/>
          </a:p>
        </p:txBody>
      </p:sp>
    </p:spTree>
    <p:extLst>
      <p:ext uri="{BB962C8B-B14F-4D97-AF65-F5344CB8AC3E}">
        <p14:creationId xmlns:p14="http://schemas.microsoft.com/office/powerpoint/2010/main" val="1027167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37</a:t>
            </a:fld>
            <a:endParaRPr lang="en-US"/>
          </a:p>
        </p:txBody>
      </p:sp>
    </p:spTree>
    <p:extLst>
      <p:ext uri="{BB962C8B-B14F-4D97-AF65-F5344CB8AC3E}">
        <p14:creationId xmlns:p14="http://schemas.microsoft.com/office/powerpoint/2010/main" val="1775066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38</a:t>
            </a:fld>
            <a:endParaRPr lang="en-US"/>
          </a:p>
        </p:txBody>
      </p:sp>
    </p:spTree>
    <p:extLst>
      <p:ext uri="{BB962C8B-B14F-4D97-AF65-F5344CB8AC3E}">
        <p14:creationId xmlns:p14="http://schemas.microsoft.com/office/powerpoint/2010/main" val="217047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39</a:t>
            </a:fld>
            <a:endParaRPr lang="en-US"/>
          </a:p>
        </p:txBody>
      </p:sp>
    </p:spTree>
    <p:extLst>
      <p:ext uri="{BB962C8B-B14F-4D97-AF65-F5344CB8AC3E}">
        <p14:creationId xmlns:p14="http://schemas.microsoft.com/office/powerpoint/2010/main" val="967837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603540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40</a:t>
            </a:fld>
            <a:endParaRPr lang="en-US"/>
          </a:p>
        </p:txBody>
      </p:sp>
    </p:spTree>
    <p:extLst>
      <p:ext uri="{BB962C8B-B14F-4D97-AF65-F5344CB8AC3E}">
        <p14:creationId xmlns:p14="http://schemas.microsoft.com/office/powerpoint/2010/main" val="3818348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41</a:t>
            </a:fld>
            <a:endParaRPr lang="en-US"/>
          </a:p>
        </p:txBody>
      </p:sp>
    </p:spTree>
    <p:extLst>
      <p:ext uri="{BB962C8B-B14F-4D97-AF65-F5344CB8AC3E}">
        <p14:creationId xmlns:p14="http://schemas.microsoft.com/office/powerpoint/2010/main" val="1361198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42</a:t>
            </a:fld>
            <a:endParaRPr lang="en-US"/>
          </a:p>
        </p:txBody>
      </p:sp>
    </p:spTree>
    <p:extLst>
      <p:ext uri="{BB962C8B-B14F-4D97-AF65-F5344CB8AC3E}">
        <p14:creationId xmlns:p14="http://schemas.microsoft.com/office/powerpoint/2010/main" val="8664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43</a:t>
            </a:fld>
            <a:endParaRPr lang="en-US"/>
          </a:p>
        </p:txBody>
      </p:sp>
    </p:spTree>
    <p:extLst>
      <p:ext uri="{BB962C8B-B14F-4D97-AF65-F5344CB8AC3E}">
        <p14:creationId xmlns:p14="http://schemas.microsoft.com/office/powerpoint/2010/main" val="2736567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44</a:t>
            </a:fld>
            <a:endParaRPr lang="en-US"/>
          </a:p>
        </p:txBody>
      </p:sp>
    </p:spTree>
    <p:extLst>
      <p:ext uri="{BB962C8B-B14F-4D97-AF65-F5344CB8AC3E}">
        <p14:creationId xmlns:p14="http://schemas.microsoft.com/office/powerpoint/2010/main" val="262736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45</a:t>
            </a:fld>
            <a:endParaRPr lang="en-US"/>
          </a:p>
        </p:txBody>
      </p:sp>
    </p:spTree>
    <p:extLst>
      <p:ext uri="{BB962C8B-B14F-4D97-AF65-F5344CB8AC3E}">
        <p14:creationId xmlns:p14="http://schemas.microsoft.com/office/powerpoint/2010/main" val="3880192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46</a:t>
            </a:fld>
            <a:endParaRPr lang="en-US"/>
          </a:p>
        </p:txBody>
      </p:sp>
    </p:spTree>
    <p:extLst>
      <p:ext uri="{BB962C8B-B14F-4D97-AF65-F5344CB8AC3E}">
        <p14:creationId xmlns:p14="http://schemas.microsoft.com/office/powerpoint/2010/main" val="706597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47</a:t>
            </a:fld>
            <a:endParaRPr lang="en-US"/>
          </a:p>
        </p:txBody>
      </p:sp>
    </p:spTree>
    <p:extLst>
      <p:ext uri="{BB962C8B-B14F-4D97-AF65-F5344CB8AC3E}">
        <p14:creationId xmlns:p14="http://schemas.microsoft.com/office/powerpoint/2010/main" val="766444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48</a:t>
            </a:fld>
            <a:endParaRPr lang="en-US"/>
          </a:p>
        </p:txBody>
      </p:sp>
    </p:spTree>
    <p:extLst>
      <p:ext uri="{BB962C8B-B14F-4D97-AF65-F5344CB8AC3E}">
        <p14:creationId xmlns:p14="http://schemas.microsoft.com/office/powerpoint/2010/main" val="2974958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49</a:t>
            </a:fld>
            <a:endParaRPr lang="en-US"/>
          </a:p>
        </p:txBody>
      </p:sp>
    </p:spTree>
    <p:extLst>
      <p:ext uri="{BB962C8B-B14F-4D97-AF65-F5344CB8AC3E}">
        <p14:creationId xmlns:p14="http://schemas.microsoft.com/office/powerpoint/2010/main" val="408527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a:t>
            </a:fld>
            <a:endParaRPr lang="en-US"/>
          </a:p>
        </p:txBody>
      </p:sp>
    </p:spTree>
    <p:extLst>
      <p:ext uri="{BB962C8B-B14F-4D97-AF65-F5344CB8AC3E}">
        <p14:creationId xmlns:p14="http://schemas.microsoft.com/office/powerpoint/2010/main" val="302448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50</a:t>
            </a:fld>
            <a:endParaRPr lang="en-US"/>
          </a:p>
        </p:txBody>
      </p:sp>
    </p:spTree>
    <p:extLst>
      <p:ext uri="{BB962C8B-B14F-4D97-AF65-F5344CB8AC3E}">
        <p14:creationId xmlns:p14="http://schemas.microsoft.com/office/powerpoint/2010/main" val="7163665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51</a:t>
            </a:fld>
            <a:endParaRPr lang="en-US"/>
          </a:p>
        </p:txBody>
      </p:sp>
    </p:spTree>
    <p:extLst>
      <p:ext uri="{BB962C8B-B14F-4D97-AF65-F5344CB8AC3E}">
        <p14:creationId xmlns:p14="http://schemas.microsoft.com/office/powerpoint/2010/main" val="41138000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52</a:t>
            </a:fld>
            <a:endParaRPr lang="en-US"/>
          </a:p>
        </p:txBody>
      </p:sp>
    </p:spTree>
    <p:extLst>
      <p:ext uri="{BB962C8B-B14F-4D97-AF65-F5344CB8AC3E}">
        <p14:creationId xmlns:p14="http://schemas.microsoft.com/office/powerpoint/2010/main" val="2936519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53</a:t>
            </a:fld>
            <a:endParaRPr lang="en-US"/>
          </a:p>
        </p:txBody>
      </p:sp>
    </p:spTree>
    <p:extLst>
      <p:ext uri="{BB962C8B-B14F-4D97-AF65-F5344CB8AC3E}">
        <p14:creationId xmlns:p14="http://schemas.microsoft.com/office/powerpoint/2010/main" val="1155745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54</a:t>
            </a:fld>
            <a:endParaRPr lang="en-US"/>
          </a:p>
        </p:txBody>
      </p:sp>
    </p:spTree>
    <p:extLst>
      <p:ext uri="{BB962C8B-B14F-4D97-AF65-F5344CB8AC3E}">
        <p14:creationId xmlns:p14="http://schemas.microsoft.com/office/powerpoint/2010/main" val="3052579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55</a:t>
            </a:fld>
            <a:endParaRPr lang="en-US"/>
          </a:p>
        </p:txBody>
      </p:sp>
    </p:spTree>
    <p:extLst>
      <p:ext uri="{BB962C8B-B14F-4D97-AF65-F5344CB8AC3E}">
        <p14:creationId xmlns:p14="http://schemas.microsoft.com/office/powerpoint/2010/main" val="651208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56</a:t>
            </a:fld>
            <a:endParaRPr lang="en-US"/>
          </a:p>
        </p:txBody>
      </p:sp>
    </p:spTree>
    <p:extLst>
      <p:ext uri="{BB962C8B-B14F-4D97-AF65-F5344CB8AC3E}">
        <p14:creationId xmlns:p14="http://schemas.microsoft.com/office/powerpoint/2010/main" val="24911657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57</a:t>
            </a:fld>
            <a:endParaRPr lang="en-US"/>
          </a:p>
        </p:txBody>
      </p:sp>
    </p:spTree>
    <p:extLst>
      <p:ext uri="{BB962C8B-B14F-4D97-AF65-F5344CB8AC3E}">
        <p14:creationId xmlns:p14="http://schemas.microsoft.com/office/powerpoint/2010/main" val="10163789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58</a:t>
            </a:fld>
            <a:endParaRPr lang="en-US"/>
          </a:p>
        </p:txBody>
      </p:sp>
    </p:spTree>
    <p:extLst>
      <p:ext uri="{BB962C8B-B14F-4D97-AF65-F5344CB8AC3E}">
        <p14:creationId xmlns:p14="http://schemas.microsoft.com/office/powerpoint/2010/main" val="28809148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59</a:t>
            </a:fld>
            <a:endParaRPr lang="en-US"/>
          </a:p>
        </p:txBody>
      </p:sp>
    </p:spTree>
    <p:extLst>
      <p:ext uri="{BB962C8B-B14F-4D97-AF65-F5344CB8AC3E}">
        <p14:creationId xmlns:p14="http://schemas.microsoft.com/office/powerpoint/2010/main" val="379488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60</a:t>
            </a:fld>
            <a:endParaRPr lang="en-US"/>
          </a:p>
        </p:txBody>
      </p:sp>
    </p:spTree>
    <p:extLst>
      <p:ext uri="{BB962C8B-B14F-4D97-AF65-F5344CB8AC3E}">
        <p14:creationId xmlns:p14="http://schemas.microsoft.com/office/powerpoint/2010/main" val="6796943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61</a:t>
            </a:fld>
            <a:endParaRPr lang="en-US"/>
          </a:p>
        </p:txBody>
      </p:sp>
    </p:spTree>
    <p:extLst>
      <p:ext uri="{BB962C8B-B14F-4D97-AF65-F5344CB8AC3E}">
        <p14:creationId xmlns:p14="http://schemas.microsoft.com/office/powerpoint/2010/main" val="5659822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62</a:t>
            </a:fld>
            <a:endParaRPr lang="en-US"/>
          </a:p>
        </p:txBody>
      </p:sp>
    </p:spTree>
    <p:extLst>
      <p:ext uri="{BB962C8B-B14F-4D97-AF65-F5344CB8AC3E}">
        <p14:creationId xmlns:p14="http://schemas.microsoft.com/office/powerpoint/2010/main" val="3988896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63</a:t>
            </a:fld>
            <a:endParaRPr lang="en-US"/>
          </a:p>
        </p:txBody>
      </p:sp>
    </p:spTree>
    <p:extLst>
      <p:ext uri="{BB962C8B-B14F-4D97-AF65-F5344CB8AC3E}">
        <p14:creationId xmlns:p14="http://schemas.microsoft.com/office/powerpoint/2010/main" val="16025635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64</a:t>
            </a:fld>
            <a:endParaRPr lang="en-US"/>
          </a:p>
        </p:txBody>
      </p:sp>
    </p:spTree>
    <p:extLst>
      <p:ext uri="{BB962C8B-B14F-4D97-AF65-F5344CB8AC3E}">
        <p14:creationId xmlns:p14="http://schemas.microsoft.com/office/powerpoint/2010/main" val="15565918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65</a:t>
            </a:fld>
            <a:endParaRPr lang="en-US"/>
          </a:p>
        </p:txBody>
      </p:sp>
    </p:spTree>
    <p:extLst>
      <p:ext uri="{BB962C8B-B14F-4D97-AF65-F5344CB8AC3E}">
        <p14:creationId xmlns:p14="http://schemas.microsoft.com/office/powerpoint/2010/main" val="22411383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66</a:t>
            </a:fld>
            <a:endParaRPr lang="en-US"/>
          </a:p>
        </p:txBody>
      </p:sp>
    </p:spTree>
    <p:extLst>
      <p:ext uri="{BB962C8B-B14F-4D97-AF65-F5344CB8AC3E}">
        <p14:creationId xmlns:p14="http://schemas.microsoft.com/office/powerpoint/2010/main" val="10251820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67</a:t>
            </a:fld>
            <a:endParaRPr lang="en-US"/>
          </a:p>
        </p:txBody>
      </p:sp>
    </p:spTree>
    <p:extLst>
      <p:ext uri="{BB962C8B-B14F-4D97-AF65-F5344CB8AC3E}">
        <p14:creationId xmlns:p14="http://schemas.microsoft.com/office/powerpoint/2010/main" val="1372774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68</a:t>
            </a:fld>
            <a:endParaRPr lang="en-US"/>
          </a:p>
        </p:txBody>
      </p:sp>
    </p:spTree>
    <p:extLst>
      <p:ext uri="{BB962C8B-B14F-4D97-AF65-F5344CB8AC3E}">
        <p14:creationId xmlns:p14="http://schemas.microsoft.com/office/powerpoint/2010/main" val="24292227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69</a:t>
            </a:fld>
            <a:endParaRPr lang="en-US"/>
          </a:p>
        </p:txBody>
      </p:sp>
    </p:spTree>
    <p:extLst>
      <p:ext uri="{BB962C8B-B14F-4D97-AF65-F5344CB8AC3E}">
        <p14:creationId xmlns:p14="http://schemas.microsoft.com/office/powerpoint/2010/main" val="1940178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7</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70</a:t>
            </a:fld>
            <a:endParaRPr lang="en-US"/>
          </a:p>
        </p:txBody>
      </p:sp>
    </p:spTree>
    <p:extLst>
      <p:ext uri="{BB962C8B-B14F-4D97-AF65-F5344CB8AC3E}">
        <p14:creationId xmlns:p14="http://schemas.microsoft.com/office/powerpoint/2010/main" val="40285752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71</a:t>
            </a:fld>
            <a:endParaRPr lang="en-US"/>
          </a:p>
        </p:txBody>
      </p:sp>
    </p:spTree>
    <p:extLst>
      <p:ext uri="{BB962C8B-B14F-4D97-AF65-F5344CB8AC3E}">
        <p14:creationId xmlns:p14="http://schemas.microsoft.com/office/powerpoint/2010/main" val="765362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72</a:t>
            </a:fld>
            <a:endParaRPr lang="en-US"/>
          </a:p>
        </p:txBody>
      </p:sp>
    </p:spTree>
    <p:extLst>
      <p:ext uri="{BB962C8B-B14F-4D97-AF65-F5344CB8AC3E}">
        <p14:creationId xmlns:p14="http://schemas.microsoft.com/office/powerpoint/2010/main" val="15934191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73</a:t>
            </a:fld>
            <a:endParaRPr lang="en-US"/>
          </a:p>
        </p:txBody>
      </p:sp>
    </p:spTree>
    <p:extLst>
      <p:ext uri="{BB962C8B-B14F-4D97-AF65-F5344CB8AC3E}">
        <p14:creationId xmlns:p14="http://schemas.microsoft.com/office/powerpoint/2010/main" val="21672378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74</a:t>
            </a:fld>
            <a:endParaRPr lang="en-US"/>
          </a:p>
        </p:txBody>
      </p:sp>
    </p:spTree>
    <p:extLst>
      <p:ext uri="{BB962C8B-B14F-4D97-AF65-F5344CB8AC3E}">
        <p14:creationId xmlns:p14="http://schemas.microsoft.com/office/powerpoint/2010/main" val="36745118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75</a:t>
            </a:fld>
            <a:endParaRPr lang="en-US"/>
          </a:p>
        </p:txBody>
      </p:sp>
    </p:spTree>
    <p:extLst>
      <p:ext uri="{BB962C8B-B14F-4D97-AF65-F5344CB8AC3E}">
        <p14:creationId xmlns:p14="http://schemas.microsoft.com/office/powerpoint/2010/main" val="13728309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76</a:t>
            </a:fld>
            <a:endParaRPr lang="en-US"/>
          </a:p>
        </p:txBody>
      </p:sp>
    </p:spTree>
    <p:extLst>
      <p:ext uri="{BB962C8B-B14F-4D97-AF65-F5344CB8AC3E}">
        <p14:creationId xmlns:p14="http://schemas.microsoft.com/office/powerpoint/2010/main" val="36647730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77</a:t>
            </a:fld>
            <a:endParaRPr lang="en-US"/>
          </a:p>
        </p:txBody>
      </p:sp>
    </p:spTree>
    <p:extLst>
      <p:ext uri="{BB962C8B-B14F-4D97-AF65-F5344CB8AC3E}">
        <p14:creationId xmlns:p14="http://schemas.microsoft.com/office/powerpoint/2010/main" val="10309645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78</a:t>
            </a:fld>
            <a:endParaRPr lang="en-US"/>
          </a:p>
        </p:txBody>
      </p:sp>
    </p:spTree>
    <p:extLst>
      <p:ext uri="{BB962C8B-B14F-4D97-AF65-F5344CB8AC3E}">
        <p14:creationId xmlns:p14="http://schemas.microsoft.com/office/powerpoint/2010/main" val="29787782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79</a:t>
            </a:fld>
            <a:endParaRPr lang="en-US"/>
          </a:p>
        </p:txBody>
      </p:sp>
    </p:spTree>
    <p:extLst>
      <p:ext uri="{BB962C8B-B14F-4D97-AF65-F5344CB8AC3E}">
        <p14:creationId xmlns:p14="http://schemas.microsoft.com/office/powerpoint/2010/main" val="3313603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80</a:t>
            </a:fld>
            <a:endParaRPr lang="en-US"/>
          </a:p>
        </p:txBody>
      </p:sp>
    </p:spTree>
    <p:extLst>
      <p:ext uri="{BB962C8B-B14F-4D97-AF65-F5344CB8AC3E}">
        <p14:creationId xmlns:p14="http://schemas.microsoft.com/office/powerpoint/2010/main" val="33777693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81</a:t>
            </a:fld>
            <a:endParaRPr lang="en-US"/>
          </a:p>
        </p:txBody>
      </p:sp>
    </p:spTree>
    <p:extLst>
      <p:ext uri="{BB962C8B-B14F-4D97-AF65-F5344CB8AC3E}">
        <p14:creationId xmlns:p14="http://schemas.microsoft.com/office/powerpoint/2010/main" val="6142637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82</a:t>
            </a:fld>
            <a:endParaRPr lang="en-US"/>
          </a:p>
        </p:txBody>
      </p:sp>
    </p:spTree>
    <p:extLst>
      <p:ext uri="{BB962C8B-B14F-4D97-AF65-F5344CB8AC3E}">
        <p14:creationId xmlns:p14="http://schemas.microsoft.com/office/powerpoint/2010/main" val="13013242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83</a:t>
            </a:fld>
            <a:endParaRPr lang="en-US"/>
          </a:p>
        </p:txBody>
      </p:sp>
    </p:spTree>
    <p:extLst>
      <p:ext uri="{BB962C8B-B14F-4D97-AF65-F5344CB8AC3E}">
        <p14:creationId xmlns:p14="http://schemas.microsoft.com/office/powerpoint/2010/main" val="41000888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84</a:t>
            </a:fld>
            <a:endParaRPr lang="en-US"/>
          </a:p>
        </p:txBody>
      </p:sp>
    </p:spTree>
    <p:extLst>
      <p:ext uri="{BB962C8B-B14F-4D97-AF65-F5344CB8AC3E}">
        <p14:creationId xmlns:p14="http://schemas.microsoft.com/office/powerpoint/2010/main" val="1668020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85</a:t>
            </a:fld>
            <a:endParaRPr lang="en-US"/>
          </a:p>
        </p:txBody>
      </p:sp>
    </p:spTree>
    <p:extLst>
      <p:ext uri="{BB962C8B-B14F-4D97-AF65-F5344CB8AC3E}">
        <p14:creationId xmlns:p14="http://schemas.microsoft.com/office/powerpoint/2010/main" val="236786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16259382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9745507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17188067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89</a:t>
            </a:fld>
            <a:endParaRPr lang="en-US"/>
          </a:p>
        </p:txBody>
      </p:sp>
    </p:spTree>
    <p:extLst>
      <p:ext uri="{BB962C8B-B14F-4D97-AF65-F5344CB8AC3E}">
        <p14:creationId xmlns:p14="http://schemas.microsoft.com/office/powerpoint/2010/main" val="3259802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a:t>
            </a:fld>
            <a:endParaRPr lang="en-US"/>
          </a:p>
        </p:txBody>
      </p:sp>
    </p:spTree>
    <p:extLst>
      <p:ext uri="{BB962C8B-B14F-4D97-AF65-F5344CB8AC3E}">
        <p14:creationId xmlns:p14="http://schemas.microsoft.com/office/powerpoint/2010/main" val="16255318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90</a:t>
            </a:fld>
            <a:endParaRPr lang="en-US"/>
          </a:p>
        </p:txBody>
      </p:sp>
    </p:spTree>
    <p:extLst>
      <p:ext uri="{BB962C8B-B14F-4D97-AF65-F5344CB8AC3E}">
        <p14:creationId xmlns:p14="http://schemas.microsoft.com/office/powerpoint/2010/main" val="3683409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91</a:t>
            </a:fld>
            <a:endParaRPr lang="en-US"/>
          </a:p>
        </p:txBody>
      </p:sp>
    </p:spTree>
    <p:extLst>
      <p:ext uri="{BB962C8B-B14F-4D97-AF65-F5344CB8AC3E}">
        <p14:creationId xmlns:p14="http://schemas.microsoft.com/office/powerpoint/2010/main" val="39266014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92</a:t>
            </a:fld>
            <a:endParaRPr lang="en-US"/>
          </a:p>
        </p:txBody>
      </p:sp>
    </p:spTree>
    <p:extLst>
      <p:ext uri="{BB962C8B-B14F-4D97-AF65-F5344CB8AC3E}">
        <p14:creationId xmlns:p14="http://schemas.microsoft.com/office/powerpoint/2010/main" val="37285798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93</a:t>
            </a:fld>
            <a:endParaRPr lang="en-US"/>
          </a:p>
        </p:txBody>
      </p:sp>
    </p:spTree>
    <p:extLst>
      <p:ext uri="{BB962C8B-B14F-4D97-AF65-F5344CB8AC3E}">
        <p14:creationId xmlns:p14="http://schemas.microsoft.com/office/powerpoint/2010/main" val="2654880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7796E-08F3-4E41-AA42-21EAB658EEBB}" type="slidenum">
              <a:rPr lang="en-US" smtClean="0"/>
              <a:t>94</a:t>
            </a:fld>
            <a:endParaRPr lang="en-US"/>
          </a:p>
        </p:txBody>
      </p:sp>
    </p:spTree>
    <p:extLst>
      <p:ext uri="{BB962C8B-B14F-4D97-AF65-F5344CB8AC3E}">
        <p14:creationId xmlns:p14="http://schemas.microsoft.com/office/powerpoint/2010/main" val="29184168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3679770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40596319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11732134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4597422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2788448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2/20/25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2/20/25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2/20/25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2/20/25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2/20/25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2/20/25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2/20/25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2/20/25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2/20/25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2/20/25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2/20/25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2/20/25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10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jpeg"/><Relationship Id="rId4" Type="http://schemas.openxmlformats.org/officeDocument/2006/relationships/image" Target="../media/image29.jpeg"/></Relationships>
</file>

<file path=ppt/slides/_rels/slide10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jpeg"/><Relationship Id="rId4" Type="http://schemas.openxmlformats.org/officeDocument/2006/relationships/image" Target="../media/image29.jpeg"/></Relationships>
</file>

<file path=ppt/slides/_rels/slide10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9.emf"/><Relationship Id="rId7" Type="http://schemas.openxmlformats.org/officeDocument/2006/relationships/image" Target="../media/image3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10" Type="http://schemas.openxmlformats.org/officeDocument/2006/relationships/image" Target="../media/image36.png"/><Relationship Id="rId4" Type="http://schemas.openxmlformats.org/officeDocument/2006/relationships/image" Target="../media/image10.emf"/><Relationship Id="rId9" Type="http://schemas.openxmlformats.org/officeDocument/2006/relationships/image" Target="../media/image35.jpeg"/></Relationships>
</file>

<file path=ppt/slides/_rels/slide10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jpeg"/><Relationship Id="rId4" Type="http://schemas.openxmlformats.org/officeDocument/2006/relationships/image" Target="../media/image29.jpeg"/></Relationships>
</file>

<file path=ppt/slides/_rels/slide10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66.png"/><Relationship Id="rId7" Type="http://schemas.openxmlformats.org/officeDocument/2006/relationships/image" Target="../media/image40.jpeg"/><Relationship Id="rId12" Type="http://schemas.openxmlformats.org/officeDocument/2006/relationships/image" Target="../media/image1750.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39.jpeg"/><Relationship Id="rId11" Type="http://schemas.openxmlformats.org/officeDocument/2006/relationships/image" Target="../media/image1740.png"/><Relationship Id="rId5" Type="http://schemas.openxmlformats.org/officeDocument/2006/relationships/image" Target="../media/image38.png"/><Relationship Id="rId10" Type="http://schemas.openxmlformats.org/officeDocument/2006/relationships/image" Target="../media/image1730.png"/><Relationship Id="rId4" Type="http://schemas.openxmlformats.org/officeDocument/2006/relationships/image" Target="../media/image37.png"/><Relationship Id="rId9" Type="http://schemas.openxmlformats.org/officeDocument/2006/relationships/image" Target="../media/image1720.png"/></Relationships>
</file>

<file path=ppt/slides/_rels/slide10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0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image" Target="../media/image44.wmf"/></Relationships>
</file>

<file path=ppt/slides/_rels/slide10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image" Target="../media/image44.wmf"/></Relationships>
</file>

<file path=ppt/slides/_rels/slide1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emf"/><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NULL"/><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4.xml.rels><?xml version="1.0" encoding="UTF-8" standalone="yes"?>
<Relationships xmlns="http://schemas.openxmlformats.org/package/2006/relationships"><Relationship Id="rId8" Type="http://schemas.openxmlformats.org/officeDocument/2006/relationships/image" Target="../media/image3600.png"/><Relationship Id="rId3" Type="http://schemas.openxmlformats.org/officeDocument/2006/relationships/image" Target="../media/image8.png"/><Relationship Id="rId7" Type="http://schemas.openxmlformats.org/officeDocument/2006/relationships/image" Target="../media/image350.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50.emf"/><Relationship Id="rId10" Type="http://schemas.openxmlformats.org/officeDocument/2006/relationships/image" Target="../media/image380.png"/><Relationship Id="rId4" Type="http://schemas.openxmlformats.org/officeDocument/2006/relationships/oleObject" Target="../embeddings/oleObject1.bin"/><Relationship Id="rId9" Type="http://schemas.openxmlformats.org/officeDocument/2006/relationships/image" Target="../media/image370.png"/></Relationships>
</file>

<file path=ppt/slides/_rels/slide115.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oleObject" Target="../embeddings/oleObject1.bin"/><Relationship Id="rId7" Type="http://schemas.openxmlformats.org/officeDocument/2006/relationships/image" Target="../media/image3600.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50.emf"/><Relationship Id="rId9" Type="http://schemas.openxmlformats.org/officeDocument/2006/relationships/image" Target="../media/image380.png"/></Relationships>
</file>

<file path=ppt/slides/_rels/slide116.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oleObject" Target="../embeddings/oleObject1.bin"/><Relationship Id="rId7" Type="http://schemas.openxmlformats.org/officeDocument/2006/relationships/image" Target="../media/image3600.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50.emf"/><Relationship Id="rId9" Type="http://schemas.openxmlformats.org/officeDocument/2006/relationships/image" Target="../media/image380.png"/></Relationships>
</file>

<file path=ppt/slides/_rels/slide1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50.emf"/><Relationship Id="rId9" Type="http://schemas.openxmlformats.org/officeDocument/2006/relationships/image" Target="../media/image4300.png"/></Relationships>
</file>

<file path=ppt/slides/_rels/slide1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50.emf"/><Relationship Id="rId9" Type="http://schemas.openxmlformats.org/officeDocument/2006/relationships/image" Target="../media/image4300.png"/></Relationships>
</file>

<file path=ppt/slides/_rels/slide1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50.emf"/><Relationship Id="rId9" Type="http://schemas.openxmlformats.org/officeDocument/2006/relationships/image" Target="../media/image4300.png"/></Relationships>
</file>

<file path=ppt/slides/_rels/slide1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1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50.emf"/><Relationship Id="rId9" Type="http://schemas.openxmlformats.org/officeDocument/2006/relationships/image" Target="../media/image4300.png"/></Relationships>
</file>

<file path=ppt/slides/_rels/slide1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400.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50.emf"/><Relationship Id="rId9" Type="http://schemas.openxmlformats.org/officeDocument/2006/relationships/image" Target="../media/image4500.png"/></Relationships>
</file>

<file path=ppt/slides/_rels/slide122.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oleObject" Target="../embeddings/oleObject1.bin"/><Relationship Id="rId7" Type="http://schemas.openxmlformats.org/officeDocument/2006/relationships/image" Target="../media/image481.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4700.png"/><Relationship Id="rId5" Type="http://schemas.openxmlformats.org/officeDocument/2006/relationships/image" Target="../media/image4600.png"/><Relationship Id="rId4" Type="http://schemas.openxmlformats.org/officeDocument/2006/relationships/image" Target="../media/image50.emf"/><Relationship Id="rId9" Type="http://schemas.openxmlformats.org/officeDocument/2006/relationships/image" Target="../media/image50.png"/></Relationships>
</file>

<file path=ppt/slides/_rels/slide123.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oleObject" Target="../embeddings/oleObject1.bin"/><Relationship Id="rId7" Type="http://schemas.openxmlformats.org/officeDocument/2006/relationships/image" Target="../media/image481.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4700.png"/><Relationship Id="rId5" Type="http://schemas.openxmlformats.org/officeDocument/2006/relationships/image" Target="../media/image4600.png"/><Relationship Id="rId4" Type="http://schemas.openxmlformats.org/officeDocument/2006/relationships/image" Target="../media/image50.emf"/><Relationship Id="rId9" Type="http://schemas.openxmlformats.org/officeDocument/2006/relationships/image" Target="../media/image50.png"/></Relationships>
</file>

<file path=ppt/slides/_rels/slide1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13.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40.png"/><Relationship Id="rId4" Type="http://schemas.openxmlformats.org/officeDocument/2006/relationships/image" Target="../media/image730.png"/></Relationships>
</file>

<file path=ppt/slides/_rels/slide1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13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33.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69.png"/></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1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oleObject" Target="../embeddings/oleObject1.bin"/><Relationship Id="rId4" Type="http://schemas.openxmlformats.org/officeDocument/2006/relationships/image" Target="../media/image90.emf"/></Relationships>
</file>

<file path=ppt/slides/_rels/slide158.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emf"/><Relationship Id="rId7" Type="http://schemas.openxmlformats.org/officeDocument/2006/relationships/image" Target="../media/image93.pn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50.emf"/><Relationship Id="rId5" Type="http://schemas.openxmlformats.org/officeDocument/2006/relationships/image" Target="../media/image91.png"/><Relationship Id="rId10" Type="http://schemas.openxmlformats.org/officeDocument/2006/relationships/oleObject" Target="../embeddings/oleObject1.bin"/><Relationship Id="rId4" Type="http://schemas.openxmlformats.org/officeDocument/2006/relationships/image" Target="../media/image90.emf"/><Relationship Id="rId9" Type="http://schemas.openxmlformats.org/officeDocument/2006/relationships/image" Target="../media/image95.jpeg"/></Relationships>
</file>

<file path=ppt/slides/_rels/slide159.xml.rels><?xml version="1.0" encoding="UTF-8" standalone="yes"?>
<Relationships xmlns="http://schemas.openxmlformats.org/package/2006/relationships"><Relationship Id="rId8" Type="http://schemas.openxmlformats.org/officeDocument/2006/relationships/image" Target="../media/image96.emf"/><Relationship Id="rId13" Type="http://schemas.openxmlformats.org/officeDocument/2006/relationships/image" Target="../media/image95.jpeg"/><Relationship Id="rId3" Type="http://schemas.openxmlformats.org/officeDocument/2006/relationships/image" Target="../media/image89.emf"/><Relationship Id="rId7" Type="http://schemas.openxmlformats.org/officeDocument/2006/relationships/image" Target="../media/image91.png"/><Relationship Id="rId12" Type="http://schemas.openxmlformats.org/officeDocument/2006/relationships/image" Target="../media/image93.png"/><Relationship Id="rId2" Type="http://schemas.openxmlformats.org/officeDocument/2006/relationships/notesSlide" Target="../notesSlides/notesSlide159.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50.emf"/><Relationship Id="rId11" Type="http://schemas.openxmlformats.org/officeDocument/2006/relationships/image" Target="../media/image92.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98.emf"/><Relationship Id="rId4" Type="http://schemas.openxmlformats.org/officeDocument/2006/relationships/image" Target="../media/image90.emf"/><Relationship Id="rId9" Type="http://schemas.openxmlformats.org/officeDocument/2006/relationships/image" Target="../media/image97.emf"/><Relationship Id="rId14" Type="http://schemas.openxmlformats.org/officeDocument/2006/relationships/image" Target="../media/image9700.png"/></Relationships>
</file>

<file path=ppt/slides/_rels/slide16.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760.png"/></Relationships>
</file>

<file path=ppt/slides/_rels/slide160.xml.rels><?xml version="1.0" encoding="UTF-8" standalone="yes"?>
<Relationships xmlns="http://schemas.openxmlformats.org/package/2006/relationships"><Relationship Id="rId8" Type="http://schemas.openxmlformats.org/officeDocument/2006/relationships/image" Target="../media/image96.emf"/><Relationship Id="rId13" Type="http://schemas.openxmlformats.org/officeDocument/2006/relationships/image" Target="../media/image95.jpeg"/><Relationship Id="rId18" Type="http://schemas.openxmlformats.org/officeDocument/2006/relationships/image" Target="../media/image101.png"/><Relationship Id="rId3" Type="http://schemas.openxmlformats.org/officeDocument/2006/relationships/image" Target="../media/image89.emf"/><Relationship Id="rId7" Type="http://schemas.openxmlformats.org/officeDocument/2006/relationships/image" Target="../media/image91.png"/><Relationship Id="rId12" Type="http://schemas.openxmlformats.org/officeDocument/2006/relationships/image" Target="../media/image93.png"/><Relationship Id="rId17" Type="http://schemas.openxmlformats.org/officeDocument/2006/relationships/image" Target="../media/image1001.png"/><Relationship Id="rId2" Type="http://schemas.openxmlformats.org/officeDocument/2006/relationships/notesSlide" Target="../notesSlides/notesSlide160.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50.emf"/><Relationship Id="rId11" Type="http://schemas.openxmlformats.org/officeDocument/2006/relationships/image" Target="../media/image92.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98.emf"/><Relationship Id="rId4" Type="http://schemas.openxmlformats.org/officeDocument/2006/relationships/image" Target="../media/image90.emf"/><Relationship Id="rId9" Type="http://schemas.openxmlformats.org/officeDocument/2006/relationships/image" Target="../media/image97.emf"/><Relationship Id="rId14" Type="http://schemas.openxmlformats.org/officeDocument/2006/relationships/image" Target="../media/image9700.png"/></Relationships>
</file>

<file path=ppt/slides/_rels/slide161.xml.rels><?xml version="1.0" encoding="UTF-8" standalone="yes"?>
<Relationships xmlns="http://schemas.openxmlformats.org/package/2006/relationships"><Relationship Id="rId8" Type="http://schemas.openxmlformats.org/officeDocument/2006/relationships/image" Target="../media/image96.emf"/><Relationship Id="rId13" Type="http://schemas.openxmlformats.org/officeDocument/2006/relationships/image" Target="../media/image95.jpeg"/><Relationship Id="rId18" Type="http://schemas.openxmlformats.org/officeDocument/2006/relationships/image" Target="../media/image1001.png"/><Relationship Id="rId3" Type="http://schemas.openxmlformats.org/officeDocument/2006/relationships/image" Target="../media/image89.emf"/><Relationship Id="rId7" Type="http://schemas.openxmlformats.org/officeDocument/2006/relationships/image" Target="../media/image91.png"/><Relationship Id="rId12" Type="http://schemas.openxmlformats.org/officeDocument/2006/relationships/image" Target="../media/image93.png"/><Relationship Id="rId2" Type="http://schemas.openxmlformats.org/officeDocument/2006/relationships/notesSlide" Target="../notesSlides/notesSlide161.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50.emf"/><Relationship Id="rId11" Type="http://schemas.openxmlformats.org/officeDocument/2006/relationships/image" Target="../media/image92.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98.emf"/><Relationship Id="rId19" Type="http://schemas.openxmlformats.org/officeDocument/2006/relationships/image" Target="../media/image1031.png"/><Relationship Id="rId4" Type="http://schemas.openxmlformats.org/officeDocument/2006/relationships/image" Target="../media/image90.emf"/><Relationship Id="rId9" Type="http://schemas.openxmlformats.org/officeDocument/2006/relationships/image" Target="../media/image97.emf"/><Relationship Id="rId14" Type="http://schemas.openxmlformats.org/officeDocument/2006/relationships/image" Target="../media/image9700.png"/></Relationships>
</file>

<file path=ppt/slides/_rels/slide1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1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0.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4.png"/></Relationships>
</file>

<file path=ppt/slides/_rels/slide17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961.png"/><Relationship Id="rId3" Type="http://schemas.openxmlformats.org/officeDocument/2006/relationships/image" Target="../media/image89.emf"/><Relationship Id="rId7" Type="http://schemas.openxmlformats.org/officeDocument/2006/relationships/image" Target="../media/image93.png"/><Relationship Id="rId12" Type="http://schemas.openxmlformats.org/officeDocument/2006/relationships/image" Target="../media/image95.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41.png"/><Relationship Id="rId5" Type="http://schemas.openxmlformats.org/officeDocument/2006/relationships/image" Target="../media/image91.png"/><Relationship Id="rId10" Type="http://schemas.openxmlformats.org/officeDocument/2006/relationships/image" Target="../media/image95.jpeg"/><Relationship Id="rId4" Type="http://schemas.openxmlformats.org/officeDocument/2006/relationships/image" Target="../media/image90.emf"/><Relationship Id="rId9" Type="http://schemas.openxmlformats.org/officeDocument/2006/relationships/image" Target="../media/image50.emf"/><Relationship Id="rId14" Type="http://schemas.openxmlformats.org/officeDocument/2006/relationships/image" Target="../media/image99.emf"/></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89.emf"/><Relationship Id="rId7" Type="http://schemas.openxmlformats.org/officeDocument/2006/relationships/image" Target="../media/image93.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1.png"/><Relationship Id="rId5" Type="http://schemas.openxmlformats.org/officeDocument/2006/relationships/image" Target="../media/image100.emf"/><Relationship Id="rId10" Type="http://schemas.openxmlformats.org/officeDocument/2006/relationships/image" Target="../media/image95.jpeg"/><Relationship Id="rId4" Type="http://schemas.openxmlformats.org/officeDocument/2006/relationships/image" Target="../media/image90.emf"/><Relationship Id="rId9" Type="http://schemas.openxmlformats.org/officeDocument/2006/relationships/image" Target="../media/image50.emf"/></Relationships>
</file>

<file path=ppt/slides/_rels/slide173.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91.png"/><Relationship Id="rId3" Type="http://schemas.openxmlformats.org/officeDocument/2006/relationships/image" Target="../media/image89.emf"/><Relationship Id="rId7" Type="http://schemas.openxmlformats.org/officeDocument/2006/relationships/image" Target="../media/image93.png"/><Relationship Id="rId12" Type="http://schemas.openxmlformats.org/officeDocument/2006/relationships/image" Target="../media/image113.pn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101.emf"/><Relationship Id="rId5" Type="http://schemas.openxmlformats.org/officeDocument/2006/relationships/image" Target="../media/image100.emf"/><Relationship Id="rId10" Type="http://schemas.openxmlformats.org/officeDocument/2006/relationships/image" Target="../media/image95.jpeg"/><Relationship Id="rId4" Type="http://schemas.openxmlformats.org/officeDocument/2006/relationships/image" Target="../media/image90.emf"/><Relationship Id="rId9" Type="http://schemas.openxmlformats.org/officeDocument/2006/relationships/image" Target="../media/image50.emf"/></Relationships>
</file>

<file path=ppt/slides/_rels/slide17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13.png"/><Relationship Id="rId3" Type="http://schemas.openxmlformats.org/officeDocument/2006/relationships/image" Target="../media/image89.emf"/><Relationship Id="rId7" Type="http://schemas.openxmlformats.org/officeDocument/2006/relationships/image" Target="../media/image92.png"/><Relationship Id="rId12" Type="http://schemas.openxmlformats.org/officeDocument/2006/relationships/image" Target="../media/image101.emf"/><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5.jpeg"/><Relationship Id="rId5" Type="http://schemas.openxmlformats.org/officeDocument/2006/relationships/image" Target="../media/image100.emf"/><Relationship Id="rId15" Type="http://schemas.openxmlformats.org/officeDocument/2006/relationships/image" Target="../media/image108.png"/><Relationship Id="rId10" Type="http://schemas.openxmlformats.org/officeDocument/2006/relationships/image" Target="../media/image50.emf"/><Relationship Id="rId4" Type="http://schemas.openxmlformats.org/officeDocument/2006/relationships/image" Target="../media/image90.emf"/><Relationship Id="rId9" Type="http://schemas.openxmlformats.org/officeDocument/2006/relationships/oleObject" Target="../embeddings/oleObject1.bin"/><Relationship Id="rId14" Type="http://schemas.openxmlformats.org/officeDocument/2006/relationships/image" Target="../media/image114.png"/></Relationships>
</file>

<file path=ppt/slides/_rels/slide1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6.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79.xml.rels><?xml version="1.0" encoding="UTF-8" standalone="yes"?>
<Relationships xmlns="http://schemas.openxmlformats.org/package/2006/relationships"><Relationship Id="rId8" Type="http://schemas.openxmlformats.org/officeDocument/2006/relationships/image" Target="../media/image96.emf"/><Relationship Id="rId13" Type="http://schemas.openxmlformats.org/officeDocument/2006/relationships/image" Target="../media/image95.jpeg"/><Relationship Id="rId3" Type="http://schemas.openxmlformats.org/officeDocument/2006/relationships/image" Target="../media/image89.emf"/><Relationship Id="rId7" Type="http://schemas.openxmlformats.org/officeDocument/2006/relationships/image" Target="../media/image91.png"/><Relationship Id="rId12" Type="http://schemas.openxmlformats.org/officeDocument/2006/relationships/image" Target="../media/image93.png"/><Relationship Id="rId2" Type="http://schemas.openxmlformats.org/officeDocument/2006/relationships/notesSlide" Target="../notesSlides/notesSlide179.xml"/><Relationship Id="rId16" Type="http://schemas.openxmlformats.org/officeDocument/2006/relationships/image" Target="../media/image9900.png"/><Relationship Id="rId1" Type="http://schemas.openxmlformats.org/officeDocument/2006/relationships/slideLayout" Target="../slideLayouts/slideLayout2.xml"/><Relationship Id="rId6" Type="http://schemas.openxmlformats.org/officeDocument/2006/relationships/image" Target="../media/image50.emf"/><Relationship Id="rId11" Type="http://schemas.openxmlformats.org/officeDocument/2006/relationships/image" Target="../media/image92.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98.emf"/><Relationship Id="rId4" Type="http://schemas.openxmlformats.org/officeDocument/2006/relationships/image" Target="../media/image90.emf"/><Relationship Id="rId9" Type="http://schemas.openxmlformats.org/officeDocument/2006/relationships/image" Target="../media/image97.emf"/><Relationship Id="rId14" Type="http://schemas.openxmlformats.org/officeDocument/2006/relationships/image" Target="../media/image9700.png"/></Relationships>
</file>

<file path=ppt/slides/_rels/slide18.xml.rels><?xml version="1.0" encoding="UTF-8" standalone="yes"?>
<Relationships xmlns="http://schemas.openxmlformats.org/package/2006/relationships"><Relationship Id="rId3" Type="http://schemas.openxmlformats.org/officeDocument/2006/relationships/image" Target="../media/image750.png"/><Relationship Id="rId7" Type="http://schemas.openxmlformats.org/officeDocument/2006/relationships/image" Target="../media/image7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180.xml.rels><?xml version="1.0" encoding="UTF-8" standalone="yes"?>
<Relationships xmlns="http://schemas.openxmlformats.org/package/2006/relationships"><Relationship Id="rId8" Type="http://schemas.openxmlformats.org/officeDocument/2006/relationships/image" Target="../media/image96.emf"/><Relationship Id="rId13" Type="http://schemas.openxmlformats.org/officeDocument/2006/relationships/image" Target="../media/image95.jpeg"/><Relationship Id="rId3" Type="http://schemas.openxmlformats.org/officeDocument/2006/relationships/image" Target="../media/image89.emf"/><Relationship Id="rId7" Type="http://schemas.openxmlformats.org/officeDocument/2006/relationships/image" Target="../media/image91.png"/><Relationship Id="rId12" Type="http://schemas.openxmlformats.org/officeDocument/2006/relationships/image" Target="../media/image93.png"/><Relationship Id="rId2" Type="http://schemas.openxmlformats.org/officeDocument/2006/relationships/notesSlide" Target="../notesSlides/notesSlide180.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50.emf"/><Relationship Id="rId11" Type="http://schemas.openxmlformats.org/officeDocument/2006/relationships/image" Target="../media/image92.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98.emf"/><Relationship Id="rId4" Type="http://schemas.openxmlformats.org/officeDocument/2006/relationships/image" Target="../media/image90.emf"/><Relationship Id="rId9" Type="http://schemas.openxmlformats.org/officeDocument/2006/relationships/image" Target="../media/image97.emf"/><Relationship Id="rId14" Type="http://schemas.openxmlformats.org/officeDocument/2006/relationships/image" Target="../media/image9700.png"/></Relationships>
</file>

<file path=ppt/slides/_rels/slide1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1.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200.png"/></Relationships>
</file>

<file path=ppt/slides/_rels/slide1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200.png"/></Relationships>
</file>

<file path=ppt/slides/_rels/slide18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90.emf"/><Relationship Id="rId4" Type="http://schemas.openxmlformats.org/officeDocument/2006/relationships/image" Target="../media/image89.emf"/></Relationships>
</file>

<file path=ppt/slides/_rels/slide18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230.png"/><Relationship Id="rId7" Type="http://schemas.openxmlformats.org/officeDocument/2006/relationships/image" Target="../media/image92.png"/><Relationship Id="rId12" Type="http://schemas.openxmlformats.org/officeDocument/2006/relationships/image" Target="../media/image50.emf"/><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oleObject" Target="../embeddings/oleObject1.bin"/><Relationship Id="rId5" Type="http://schemas.openxmlformats.org/officeDocument/2006/relationships/image" Target="../media/image90.emf"/><Relationship Id="rId10" Type="http://schemas.openxmlformats.org/officeDocument/2006/relationships/image" Target="../media/image95.jpeg"/><Relationship Id="rId4" Type="http://schemas.openxmlformats.org/officeDocument/2006/relationships/image" Target="../media/image89.emf"/><Relationship Id="rId9" Type="http://schemas.openxmlformats.org/officeDocument/2006/relationships/image" Target="../media/image94.jpeg"/></Relationships>
</file>

<file path=ppt/slides/_rels/slide18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50.emf"/><Relationship Id="rId3" Type="http://schemas.openxmlformats.org/officeDocument/2006/relationships/image" Target="../media/image1230.png"/><Relationship Id="rId7" Type="http://schemas.openxmlformats.org/officeDocument/2006/relationships/image" Target="../media/image92.png"/><Relationship Id="rId12" Type="http://schemas.openxmlformats.org/officeDocument/2006/relationships/oleObject" Target="../embeddings/oleObject1.bin"/><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1240.png"/><Relationship Id="rId5" Type="http://schemas.openxmlformats.org/officeDocument/2006/relationships/image" Target="../media/image90.emf"/><Relationship Id="rId10" Type="http://schemas.openxmlformats.org/officeDocument/2006/relationships/image" Target="../media/image95.jpeg"/><Relationship Id="rId4" Type="http://schemas.openxmlformats.org/officeDocument/2006/relationships/image" Target="../media/image89.emf"/><Relationship Id="rId9" Type="http://schemas.openxmlformats.org/officeDocument/2006/relationships/image" Target="../media/image94.jpeg"/><Relationship Id="rId14" Type="http://schemas.openxmlformats.org/officeDocument/2006/relationships/image" Target="../media/image1250.png"/></Relationships>
</file>

<file path=ppt/slides/_rels/slide186.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1260.png"/><Relationship Id="rId7" Type="http://schemas.openxmlformats.org/officeDocument/2006/relationships/image" Target="../media/image93.png"/><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emf"/><Relationship Id="rId10" Type="http://schemas.openxmlformats.org/officeDocument/2006/relationships/image" Target="../media/image50.emf"/><Relationship Id="rId4" Type="http://schemas.openxmlformats.org/officeDocument/2006/relationships/image" Target="../media/image89.emf"/><Relationship Id="rId9" Type="http://schemas.openxmlformats.org/officeDocument/2006/relationships/oleObject" Target="../embeddings/oleObject1.bin"/></Relationships>
</file>

<file path=ppt/slides/_rels/slide187.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1270.png"/><Relationship Id="rId7" Type="http://schemas.openxmlformats.org/officeDocument/2006/relationships/image" Target="../media/image93.png"/><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emf"/><Relationship Id="rId10" Type="http://schemas.openxmlformats.org/officeDocument/2006/relationships/image" Target="../media/image50.emf"/><Relationship Id="rId4" Type="http://schemas.openxmlformats.org/officeDocument/2006/relationships/image" Target="../media/image89.emf"/><Relationship Id="rId9" Type="http://schemas.openxmlformats.org/officeDocument/2006/relationships/oleObject" Target="../embeddings/oleObject1.bin"/></Relationships>
</file>

<file path=ppt/slides/_rels/slide188.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1280.png"/><Relationship Id="rId7" Type="http://schemas.openxmlformats.org/officeDocument/2006/relationships/image" Target="../media/image93.png"/><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emf"/><Relationship Id="rId10" Type="http://schemas.openxmlformats.org/officeDocument/2006/relationships/image" Target="../media/image50.emf"/><Relationship Id="rId4" Type="http://schemas.openxmlformats.org/officeDocument/2006/relationships/image" Target="../media/image89.emf"/><Relationship Id="rId9" Type="http://schemas.openxmlformats.org/officeDocument/2006/relationships/oleObject" Target="../embeddings/oleObject1.bin"/></Relationships>
</file>

<file path=ppt/slides/_rels/slide189.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1290.png"/><Relationship Id="rId7" Type="http://schemas.openxmlformats.org/officeDocument/2006/relationships/image" Target="../media/image93.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emf"/><Relationship Id="rId10" Type="http://schemas.openxmlformats.org/officeDocument/2006/relationships/image" Target="../media/image50.emf"/><Relationship Id="rId4" Type="http://schemas.openxmlformats.org/officeDocument/2006/relationships/image" Target="../media/image89.emf"/><Relationship Id="rId9"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50.png"/><Relationship Id="rId7" Type="http://schemas.openxmlformats.org/officeDocument/2006/relationships/image" Target="../media/image7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190.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1301.png"/><Relationship Id="rId7" Type="http://schemas.openxmlformats.org/officeDocument/2006/relationships/image" Target="../media/image93.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emf"/><Relationship Id="rId10" Type="http://schemas.openxmlformats.org/officeDocument/2006/relationships/image" Target="../media/image50.emf"/><Relationship Id="rId4" Type="http://schemas.openxmlformats.org/officeDocument/2006/relationships/image" Target="../media/image89.emf"/><Relationship Id="rId9" Type="http://schemas.openxmlformats.org/officeDocument/2006/relationships/oleObject" Target="../embeddings/oleObject1.bin"/></Relationships>
</file>

<file path=ppt/slides/_rels/slide191.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131.png"/><Relationship Id="rId7" Type="http://schemas.openxmlformats.org/officeDocument/2006/relationships/image" Target="../media/image93.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emf"/><Relationship Id="rId10" Type="http://schemas.openxmlformats.org/officeDocument/2006/relationships/image" Target="../media/image50.emf"/><Relationship Id="rId4" Type="http://schemas.openxmlformats.org/officeDocument/2006/relationships/image" Target="../media/image89.emf"/><Relationship Id="rId9" Type="http://schemas.openxmlformats.org/officeDocument/2006/relationships/oleObject" Target="../embeddings/oleObject1.bin"/></Relationships>
</file>

<file path=ppt/slides/_rels/slide192.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1320.png"/><Relationship Id="rId7" Type="http://schemas.openxmlformats.org/officeDocument/2006/relationships/image" Target="../media/image93.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emf"/><Relationship Id="rId10" Type="http://schemas.openxmlformats.org/officeDocument/2006/relationships/image" Target="../media/image50.emf"/><Relationship Id="rId4" Type="http://schemas.openxmlformats.org/officeDocument/2006/relationships/image" Target="../media/image89.emf"/><Relationship Id="rId9" Type="http://schemas.openxmlformats.org/officeDocument/2006/relationships/oleObject" Target="../embeddings/oleObject1.bin"/></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194.xml"/><Relationship Id="rId1" Type="http://schemas.openxmlformats.org/officeDocument/2006/relationships/slideLayout" Target="../slideLayouts/slideLayout2.xml"/><Relationship Id="rId5" Type="http://schemas.openxmlformats.org/officeDocument/2006/relationships/image" Target="../media/image107.tiff"/><Relationship Id="rId4" Type="http://schemas.openxmlformats.org/officeDocument/2006/relationships/image" Target="../media/image106.tiff"/></Relationships>
</file>

<file path=ppt/slides/_rels/slide195.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195.xml"/><Relationship Id="rId1" Type="http://schemas.openxmlformats.org/officeDocument/2006/relationships/slideLayout" Target="../slideLayouts/slideLayout2.xml"/><Relationship Id="rId5" Type="http://schemas.openxmlformats.org/officeDocument/2006/relationships/image" Target="../media/image107.tiff"/><Relationship Id="rId4" Type="http://schemas.openxmlformats.org/officeDocument/2006/relationships/image" Target="../media/image106.tiff"/></Relationships>
</file>

<file path=ppt/slides/_rels/slide196.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196.xml"/><Relationship Id="rId1" Type="http://schemas.openxmlformats.org/officeDocument/2006/relationships/slideLayout" Target="../slideLayouts/slideLayout2.xml"/><Relationship Id="rId5" Type="http://schemas.openxmlformats.org/officeDocument/2006/relationships/image" Target="../media/image107.tiff"/><Relationship Id="rId4" Type="http://schemas.openxmlformats.org/officeDocument/2006/relationships/image" Target="../media/image106.tiff"/></Relationships>
</file>

<file path=ppt/slides/_rels/slide197.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197.xml"/><Relationship Id="rId1" Type="http://schemas.openxmlformats.org/officeDocument/2006/relationships/slideLayout" Target="../slideLayouts/slideLayout2.xml"/><Relationship Id="rId5" Type="http://schemas.openxmlformats.org/officeDocument/2006/relationships/image" Target="../media/image107.tiff"/><Relationship Id="rId4" Type="http://schemas.openxmlformats.org/officeDocument/2006/relationships/image" Target="../media/image106.tiff"/></Relationships>
</file>

<file path=ppt/slides/_rels/slide198.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198.xml"/><Relationship Id="rId1" Type="http://schemas.openxmlformats.org/officeDocument/2006/relationships/slideLayout" Target="../slideLayouts/slideLayout2.xml"/><Relationship Id="rId5" Type="http://schemas.openxmlformats.org/officeDocument/2006/relationships/image" Target="../media/image107.tiff"/><Relationship Id="rId4" Type="http://schemas.openxmlformats.org/officeDocument/2006/relationships/image" Target="../media/image106.tiff"/></Relationships>
</file>

<file path=ppt/slides/_rels/slide199.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199.xml"/><Relationship Id="rId1" Type="http://schemas.openxmlformats.org/officeDocument/2006/relationships/slideLayout" Target="../slideLayouts/slideLayout2.xml"/><Relationship Id="rId5" Type="http://schemas.openxmlformats.org/officeDocument/2006/relationships/image" Target="../media/image107.tiff"/><Relationship Id="rId4" Type="http://schemas.openxmlformats.org/officeDocument/2006/relationships/image" Target="../media/image106.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0.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200.xml"/><Relationship Id="rId1" Type="http://schemas.openxmlformats.org/officeDocument/2006/relationships/slideLayout" Target="../slideLayouts/slideLayout2.xml"/><Relationship Id="rId5" Type="http://schemas.openxmlformats.org/officeDocument/2006/relationships/image" Target="../media/image107.tiff"/><Relationship Id="rId4" Type="http://schemas.openxmlformats.org/officeDocument/2006/relationships/image" Target="../media/image106.tiff"/></Relationships>
</file>

<file path=ppt/slides/_rels/slide20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109.jpg"/></Relationships>
</file>

<file path=ppt/slides/_rels/slide2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210.png"/><Relationship Id="rId7" Type="http://schemas.openxmlformats.org/officeDocument/2006/relationships/image" Target="../media/image16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8.png"/><Relationship Id="rId4" Type="http://schemas.openxmlformats.org/officeDocument/2006/relationships/image" Target="../media/image1310.png"/><Relationship Id="rId9" Type="http://schemas.openxmlformats.org/officeDocument/2006/relationships/image" Target="../media/image183.png"/></Relationships>
</file>

<file path=ppt/slides/_rels/slide23.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210.png"/><Relationship Id="rId7" Type="http://schemas.openxmlformats.org/officeDocument/2006/relationships/image" Target="../media/image16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71.png"/><Relationship Id="rId5" Type="http://schemas.openxmlformats.org/officeDocument/2006/relationships/image" Target="../media/image148.png"/><Relationship Id="rId10" Type="http://schemas.openxmlformats.org/officeDocument/2006/relationships/image" Target="../media/image200.png"/><Relationship Id="rId4" Type="http://schemas.openxmlformats.org/officeDocument/2006/relationships/image" Target="../media/image1310.png"/><Relationship Id="rId9" Type="http://schemas.openxmlformats.org/officeDocument/2006/relationships/image" Target="../media/image194.png"/></Relationships>
</file>

<file path=ppt/slides/_rels/slide24.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83.png"/><Relationship Id="rId7" Type="http://schemas.openxmlformats.org/officeDocument/2006/relationships/image" Target="../media/image2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10" Type="http://schemas.openxmlformats.org/officeDocument/2006/relationships/image" Target="../media/image171.png"/><Relationship Id="rId4" Type="http://schemas.openxmlformats.org/officeDocument/2006/relationships/image" Target="../media/image194.png"/><Relationship Id="rId9" Type="http://schemas.openxmlformats.org/officeDocument/2006/relationships/image" Target="../media/image241.png"/></Relationships>
</file>

<file path=ppt/slides/_rels/slide25.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71.png"/><Relationship Id="rId3" Type="http://schemas.openxmlformats.org/officeDocument/2006/relationships/image" Target="../media/image183.png"/><Relationship Id="rId7" Type="http://schemas.openxmlformats.org/officeDocument/2006/relationships/image" Target="../media/image2500.png"/><Relationship Id="rId12" Type="http://schemas.openxmlformats.org/officeDocument/2006/relationships/image" Target="../media/image2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600.png"/><Relationship Id="rId5" Type="http://schemas.openxmlformats.org/officeDocument/2006/relationships/image" Target="../media/image200.png"/><Relationship Id="rId10" Type="http://schemas.openxmlformats.org/officeDocument/2006/relationships/image" Target="../media/image241.png"/><Relationship Id="rId4" Type="http://schemas.openxmlformats.org/officeDocument/2006/relationships/image" Target="../media/image194.png"/><Relationship Id="rId9" Type="http://schemas.openxmlformats.org/officeDocument/2006/relationships/image" Target="../media/image230.png"/></Relationships>
</file>

<file path=ppt/slides/_rels/slide26.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00.png"/><Relationship Id="rId5" Type="http://schemas.openxmlformats.org/officeDocument/2006/relationships/image" Target="../media/image241.png"/><Relationship Id="rId4" Type="http://schemas.openxmlformats.org/officeDocument/2006/relationships/image" Target="../media/image230.png"/></Relationships>
</file>

<file path=ppt/slides/_rels/slide2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800.png"/><Relationship Id="rId7" Type="http://schemas.openxmlformats.org/officeDocument/2006/relationships/image" Target="../media/image260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0.png"/></Relationships>
</file>

<file path=ppt/slides/_rels/slide2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800.png"/><Relationship Id="rId7" Type="http://schemas.openxmlformats.org/officeDocument/2006/relationships/image" Target="../media/image260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0.png"/></Relationships>
</file>

<file path=ppt/slides/_rels/slide2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90.png"/><Relationship Id="rId7" Type="http://schemas.openxmlformats.org/officeDocument/2006/relationships/image" Target="../media/image260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0.png"/><Relationship Id="rId9" Type="http://schemas.openxmlformats.org/officeDocument/2006/relationships/image" Target="../media/image30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400.png"/></Relationships>
</file>

<file path=ppt/slides/_rels/slide3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36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400.png"/></Relationships>
</file>

<file path=ppt/slides/_rels/slide32.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12" Type="http://schemas.openxmlformats.org/officeDocument/2006/relationships/image" Target="../media/image3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36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400.png"/></Relationships>
</file>

<file path=ppt/slides/_rels/slide3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12" Type="http://schemas.openxmlformats.org/officeDocument/2006/relationships/image" Target="../media/image38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36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400.png"/></Relationships>
</file>

<file path=ppt/slides/_rels/slide34.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90.png"/></Relationships>
</file>

<file path=ppt/slides/_rels/slide35.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40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90.png"/></Relationships>
</file>

<file path=ppt/slides/_rels/slide36.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12" Type="http://schemas.openxmlformats.org/officeDocument/2006/relationships/image" Target="../media/image4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40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90.png"/></Relationships>
</file>

<file path=ppt/slides/_rels/slide37.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0.png"/><Relationship Id="rId7" Type="http://schemas.openxmlformats.org/officeDocument/2006/relationships/image" Target="../media/image320.png"/><Relationship Id="rId12" Type="http://schemas.openxmlformats.org/officeDocument/2006/relationships/image" Target="../media/image42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400.png"/><Relationship Id="rId5" Type="http://schemas.openxmlformats.org/officeDocument/2006/relationships/image" Target="../media/image230.png"/><Relationship Id="rId10" Type="http://schemas.openxmlformats.org/officeDocument/2006/relationships/image" Target="../media/image35.png"/><Relationship Id="rId4" Type="http://schemas.openxmlformats.org/officeDocument/2006/relationships/image" Target="../media/image220.png"/><Relationship Id="rId9" Type="http://schemas.openxmlformats.org/officeDocument/2006/relationships/image" Target="../media/image390.png"/></Relationships>
</file>

<file path=ppt/slides/_rels/slide3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30.png"/><Relationship Id="rId4" Type="http://schemas.openxmlformats.org/officeDocument/2006/relationships/image" Target="../media/image220.png"/></Relationships>
</file>

<file path=ppt/slides/_rels/slide39.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430.png"/><Relationship Id="rId7" Type="http://schemas.openxmlformats.org/officeDocument/2006/relationships/image" Target="../media/image22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24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440.png"/><Relationship Id="rId7" Type="http://schemas.openxmlformats.org/officeDocument/2006/relationships/image" Target="../media/image43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 Id="rId9" Type="http://schemas.openxmlformats.org/officeDocument/2006/relationships/image" Target="../media/image241.png"/></Relationships>
</file>

<file path=ppt/slides/_rels/slide41.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241.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220.png"/><Relationship Id="rId5" Type="http://schemas.openxmlformats.org/officeDocument/2006/relationships/image" Target="../media/image470.png"/><Relationship Id="rId10" Type="http://schemas.openxmlformats.org/officeDocument/2006/relationships/image" Target="../media/image430.png"/><Relationship Id="rId4" Type="http://schemas.openxmlformats.org/officeDocument/2006/relationships/image" Target="../media/image450.png"/><Relationship Id="rId9" Type="http://schemas.openxmlformats.org/officeDocument/2006/relationships/image" Target="../media/image500.png"/></Relationships>
</file>

<file path=ppt/slides/_rels/slide42.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24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220.png"/><Relationship Id="rId4" Type="http://schemas.openxmlformats.org/officeDocument/2006/relationships/image" Target="../media/image500.png"/></Relationships>
</file>

<file path=ppt/slides/_rels/slide43.xml.rels><?xml version="1.0" encoding="UTF-8" standalone="yes"?>
<Relationships xmlns="http://schemas.openxmlformats.org/package/2006/relationships"><Relationship Id="rId8" Type="http://schemas.openxmlformats.org/officeDocument/2006/relationships/image" Target="../media/image571.png"/><Relationship Id="rId3" Type="http://schemas.openxmlformats.org/officeDocument/2006/relationships/image" Target="../media/image520.png"/><Relationship Id="rId7" Type="http://schemas.openxmlformats.org/officeDocument/2006/relationships/image" Target="../media/image56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41.png"/><Relationship Id="rId4" Type="http://schemas.openxmlformats.org/officeDocument/2006/relationships/image" Target="../media/image530.png"/></Relationships>
</file>

<file path=ppt/slides/_rels/slide44.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81.png"/><Relationship Id="rId7" Type="http://schemas.openxmlformats.org/officeDocument/2006/relationships/image" Target="../media/image5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550.png"/></Relationships>
</file>

<file path=ppt/slides/_rels/slide45.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590.png"/><Relationship Id="rId4" Type="http://schemas.openxmlformats.org/officeDocument/2006/relationships/image" Target="../media/image5700.png"/><Relationship Id="rId9" Type="http://schemas.openxmlformats.org/officeDocument/2006/relationships/image" Target="../media/image550.png"/></Relationships>
</file>

<file path=ppt/slides/_rels/slide4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0.png"/><Relationship Id="rId4" Type="http://schemas.openxmlformats.org/officeDocument/2006/relationships/image" Target="../media/image5700.png"/><Relationship Id="rId9" Type="http://schemas.openxmlformats.org/officeDocument/2006/relationships/image" Target="../media/image550.png"/></Relationships>
</file>

<file path=ppt/slides/_rels/slide47.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61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0.png"/><Relationship Id="rId4" Type="http://schemas.openxmlformats.org/officeDocument/2006/relationships/image" Target="../media/image5700.png"/><Relationship Id="rId9" Type="http://schemas.openxmlformats.org/officeDocument/2006/relationships/image" Target="../media/image550.png"/></Relationships>
</file>

<file path=ppt/slides/_rels/slide48.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63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00.png"/><Relationship Id="rId5" Type="http://schemas.openxmlformats.org/officeDocument/2006/relationships/image" Target="../media/image580.png"/><Relationship Id="rId10" Type="http://schemas.openxmlformats.org/officeDocument/2006/relationships/image" Target="../media/image620.png"/><Relationship Id="rId4" Type="http://schemas.openxmlformats.org/officeDocument/2006/relationships/image" Target="../media/image5700.png"/><Relationship Id="rId9" Type="http://schemas.openxmlformats.org/officeDocument/2006/relationships/image" Target="../media/image550.png"/></Relationships>
</file>

<file path=ppt/slides/_rels/slide49.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550.png"/></Relationships>
</file>

<file path=ppt/slides/_rels/slide5.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1.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550.png"/></Relationships>
</file>

<file path=ppt/slides/_rels/slide51.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69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1.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550.png"/></Relationships>
</file>

<file path=ppt/slides/_rels/slide52.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74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731.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701.png"/></Relationships>
</file>

<file path=ppt/slides/_rels/slide53.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241.png"/><Relationship Id="rId10" Type="http://schemas.openxmlformats.org/officeDocument/2006/relationships/image" Target="../media/image510.png"/><Relationship Id="rId4" Type="http://schemas.openxmlformats.org/officeDocument/2006/relationships/image" Target="../media/image220.png"/><Relationship Id="rId9" Type="http://schemas.openxmlformats.org/officeDocument/2006/relationships/image" Target="../media/image270.png"/></Relationships>
</file>

<file path=ppt/slides/_rels/slide54.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771.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270.png"/></Relationships>
</file>

<file path=ppt/slides/_rels/slide55.xml.rels><?xml version="1.0" encoding="UTF-8" standalone="yes"?>
<Relationships xmlns="http://schemas.openxmlformats.org/package/2006/relationships"><Relationship Id="rId8" Type="http://schemas.openxmlformats.org/officeDocument/2006/relationships/image" Target="../media/image820.png"/><Relationship Id="rId13" Type="http://schemas.openxmlformats.org/officeDocument/2006/relationships/image" Target="../media/image860.png"/><Relationship Id="rId3" Type="http://schemas.openxmlformats.org/officeDocument/2006/relationships/image" Target="../media/image751.png"/><Relationship Id="rId7" Type="http://schemas.openxmlformats.org/officeDocument/2006/relationships/image" Target="../media/image811.png"/><Relationship Id="rId12" Type="http://schemas.openxmlformats.org/officeDocument/2006/relationships/image" Target="../media/image85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01.png"/><Relationship Id="rId11" Type="http://schemas.openxmlformats.org/officeDocument/2006/relationships/image" Target="../media/image840.png"/><Relationship Id="rId5" Type="http://schemas.openxmlformats.org/officeDocument/2006/relationships/image" Target="../media/image791.png"/><Relationship Id="rId10" Type="http://schemas.openxmlformats.org/officeDocument/2006/relationships/image" Target="../media/image500.png"/><Relationship Id="rId4" Type="http://schemas.openxmlformats.org/officeDocument/2006/relationships/image" Target="../media/image781.png"/><Relationship Id="rId9" Type="http://schemas.openxmlformats.org/officeDocument/2006/relationships/image" Target="../media/image830.png"/></Relationships>
</file>

<file path=ppt/slides/_rels/slide56.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270.png"/></Relationships>
</file>

<file path=ppt/slides/_rels/slide57.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87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270.png"/></Relationships>
</file>

<file path=ppt/slides/_rels/slide58.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88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270.png"/></Relationships>
</file>

<file path=ppt/slides/_rels/slide59.xml.rels><?xml version="1.0" encoding="UTF-8" standalone="yes"?>
<Relationships xmlns="http://schemas.openxmlformats.org/package/2006/relationships"><Relationship Id="rId8" Type="http://schemas.openxmlformats.org/officeDocument/2006/relationships/image" Target="../media/image2600.png"/><Relationship Id="rId3" Type="http://schemas.openxmlformats.org/officeDocument/2006/relationships/image" Target="../media/image751.png"/><Relationship Id="rId7" Type="http://schemas.openxmlformats.org/officeDocument/2006/relationships/image" Target="../media/image50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90.png"/><Relationship Id="rId11" Type="http://schemas.openxmlformats.org/officeDocument/2006/relationships/image" Target="../media/image88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911.png"/><Relationship Id="rId3" Type="http://schemas.openxmlformats.org/officeDocument/2006/relationships/image" Target="../media/image751.png"/><Relationship Id="rId7" Type="http://schemas.openxmlformats.org/officeDocument/2006/relationships/image" Target="../media/image90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61.xml.rels><?xml version="1.0" encoding="UTF-8" standalone="yes"?>
<Relationships xmlns="http://schemas.openxmlformats.org/package/2006/relationships"><Relationship Id="rId8" Type="http://schemas.openxmlformats.org/officeDocument/2006/relationships/image" Target="../media/image911.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94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62.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95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94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63.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96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94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 Id="rId14" Type="http://schemas.openxmlformats.org/officeDocument/2006/relationships/image" Target="../media/image950.png"/></Relationships>
</file>

<file path=ppt/slides/_rels/slide64.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98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97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5" Type="http://schemas.openxmlformats.org/officeDocument/2006/relationships/image" Target="../media/image1000.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 Id="rId14" Type="http://schemas.openxmlformats.org/officeDocument/2006/relationships/image" Target="../media/image990.png"/></Relationships>
</file>

<file path=ppt/slides/_rels/slide65.xml.rels><?xml version="1.0" encoding="UTF-8" standalone="yes"?>
<Relationships xmlns="http://schemas.openxmlformats.org/package/2006/relationships"><Relationship Id="rId8" Type="http://schemas.openxmlformats.org/officeDocument/2006/relationships/image" Target="../media/image911.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101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66.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102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1010.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67.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102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1010.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 Id="rId14" Type="http://schemas.openxmlformats.org/officeDocument/2006/relationships/image" Target="../media/image1030.png"/></Relationships>
</file>

<file path=ppt/slides/_rels/slide68.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1050.png"/><Relationship Id="rId3" Type="http://schemas.openxmlformats.org/officeDocument/2006/relationships/image" Target="../media/image751.png"/><Relationship Id="rId7" Type="http://schemas.openxmlformats.org/officeDocument/2006/relationships/image" Target="../media/image900.png"/><Relationship Id="rId12" Type="http://schemas.openxmlformats.org/officeDocument/2006/relationships/image" Target="../media/image1040.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930.png"/><Relationship Id="rId5" Type="http://schemas.openxmlformats.org/officeDocument/2006/relationships/image" Target="../media/image241.png"/><Relationship Id="rId15" Type="http://schemas.openxmlformats.org/officeDocument/2006/relationships/image" Target="../media/image1070.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 Id="rId14" Type="http://schemas.openxmlformats.org/officeDocument/2006/relationships/image" Target="../media/image1060.png"/></Relationships>
</file>

<file path=ppt/slides/_rels/slide69.xml.rels><?xml version="1.0" encoding="UTF-8" standalone="yes"?>
<Relationships xmlns="http://schemas.openxmlformats.org/package/2006/relationships"><Relationship Id="rId8" Type="http://schemas.openxmlformats.org/officeDocument/2006/relationships/image" Target="../media/image911.png"/><Relationship Id="rId3" Type="http://schemas.openxmlformats.org/officeDocument/2006/relationships/image" Target="../media/image751.png"/><Relationship Id="rId7" Type="http://schemas.openxmlformats.org/officeDocument/2006/relationships/image" Target="../media/image90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90.png"/><Relationship Id="rId11" Type="http://schemas.openxmlformats.org/officeDocument/2006/relationships/image" Target="../media/image1080.png"/><Relationship Id="rId5" Type="http://schemas.openxmlformats.org/officeDocument/2006/relationships/image" Target="../media/image241.png"/><Relationship Id="rId10" Type="http://schemas.openxmlformats.org/officeDocument/2006/relationships/image" Target="../media/image761.png"/><Relationship Id="rId4" Type="http://schemas.openxmlformats.org/officeDocument/2006/relationships/image" Target="../media/image220.png"/><Relationship Id="rId9" Type="http://schemas.openxmlformats.org/officeDocument/2006/relationships/image" Target="../media/image92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70.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10" Type="http://schemas.openxmlformats.org/officeDocument/2006/relationships/image" Target="../media/image1090.png"/><Relationship Id="rId4" Type="http://schemas.openxmlformats.org/officeDocument/2006/relationships/image" Target="../media/image241.png"/><Relationship Id="rId9" Type="http://schemas.openxmlformats.org/officeDocument/2006/relationships/image" Target="../media/image761.png"/></Relationships>
</file>

<file path=ppt/slides/_rels/slide71.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12" Type="http://schemas.openxmlformats.org/officeDocument/2006/relationships/image" Target="../media/image111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image" Target="../media/image1100.png"/><Relationship Id="rId5" Type="http://schemas.openxmlformats.org/officeDocument/2006/relationships/image" Target="../media/image490.png"/><Relationship Id="rId10" Type="http://schemas.openxmlformats.org/officeDocument/2006/relationships/image" Target="../media/image1090.png"/><Relationship Id="rId4" Type="http://schemas.openxmlformats.org/officeDocument/2006/relationships/image" Target="../media/image241.png"/><Relationship Id="rId9" Type="http://schemas.openxmlformats.org/officeDocument/2006/relationships/image" Target="../media/image761.png"/></Relationships>
</file>

<file path=ppt/slides/_rels/slide72.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12" Type="http://schemas.openxmlformats.org/officeDocument/2006/relationships/image" Target="../media/image110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500.png"/><Relationship Id="rId11" Type="http://schemas.openxmlformats.org/officeDocument/2006/relationships/image" Target="../media/image1110.png"/><Relationship Id="rId5" Type="http://schemas.openxmlformats.org/officeDocument/2006/relationships/image" Target="../media/image490.png"/><Relationship Id="rId10" Type="http://schemas.openxmlformats.org/officeDocument/2006/relationships/image" Target="../media/image1090.png"/><Relationship Id="rId4" Type="http://schemas.openxmlformats.org/officeDocument/2006/relationships/image" Target="../media/image241.png"/><Relationship Id="rId9" Type="http://schemas.openxmlformats.org/officeDocument/2006/relationships/image" Target="../media/image761.png"/></Relationships>
</file>

<file path=ppt/slides/_rels/slide73.xml.rels><?xml version="1.0" encoding="UTF-8" standalone="yes"?>
<Relationships xmlns="http://schemas.openxmlformats.org/package/2006/relationships"><Relationship Id="rId3" Type="http://schemas.openxmlformats.org/officeDocument/2006/relationships/image" Target="../media/image112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131.png"/></Relationships>
</file>

<file path=ppt/slides/_rels/slide74.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1120.png"/><Relationship Id="rId7" Type="http://schemas.openxmlformats.org/officeDocument/2006/relationships/image" Target="../media/image116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150.png"/><Relationship Id="rId5" Type="http://schemas.openxmlformats.org/officeDocument/2006/relationships/image" Target="../media/image1140.png"/><Relationship Id="rId10" Type="http://schemas.openxmlformats.org/officeDocument/2006/relationships/image" Target="../media/image1190.png"/><Relationship Id="rId4" Type="http://schemas.openxmlformats.org/officeDocument/2006/relationships/image" Target="../media/image1130.png"/><Relationship Id="rId9" Type="http://schemas.openxmlformats.org/officeDocument/2006/relationships/image" Target="../media/image1180.png"/></Relationships>
</file>

<file path=ppt/slides/_rels/slide75.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image" Target="../media/image120.png"/><Relationship Id="rId7" Type="http://schemas.openxmlformats.org/officeDocument/2006/relationships/image" Target="../media/image115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140.png"/><Relationship Id="rId11" Type="http://schemas.openxmlformats.org/officeDocument/2006/relationships/image" Target="../media/image1190.png"/><Relationship Id="rId5" Type="http://schemas.openxmlformats.org/officeDocument/2006/relationships/image" Target="../media/image1130.png"/><Relationship Id="rId10" Type="http://schemas.openxmlformats.org/officeDocument/2006/relationships/image" Target="../media/image1180.png"/><Relationship Id="rId4" Type="http://schemas.openxmlformats.org/officeDocument/2006/relationships/image" Target="../media/image1120.png"/><Relationship Id="rId9" Type="http://schemas.openxmlformats.org/officeDocument/2006/relationships/image" Target="../media/image1170.png"/></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1.png"/><Relationship Id="rId7" Type="http://schemas.openxmlformats.org/officeDocument/2006/relationships/image" Target="../media/image12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0.png"/><Relationship Id="rId9" Type="http://schemas.openxmlformats.org/officeDocument/2006/relationships/image" Target="../media/image127.png"/></Relationships>
</file>

<file path=ppt/slides/_rels/slide7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1.png"/><Relationship Id="rId7"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0.png"/><Relationship Id="rId9" Type="http://schemas.openxmlformats.org/officeDocument/2006/relationships/image" Target="../media/image127.png"/></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71.png"/><Relationship Id="rId4" Type="http://schemas.openxmlformats.org/officeDocument/2006/relationships/image" Target="../media/image60.png"/></Relationships>
</file>

<file path=ppt/slides/_rels/slide80.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1.png"/></Relationships>
</file>

<file path=ppt/slides/_rels/slide8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0.png"/><Relationship Id="rId7" Type="http://schemas.openxmlformats.org/officeDocument/2006/relationships/image" Target="../media/image134.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1.png"/><Relationship Id="rId9" Type="http://schemas.openxmlformats.org/officeDocument/2006/relationships/image" Target="../media/image136.png"/></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380.png"/></Relationships>
</file>

<file path=ppt/slides/_rels/slide89.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1300.png"/><Relationship Id="rId7" Type="http://schemas.openxmlformats.org/officeDocument/2006/relationships/image" Target="../media/image1420.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1.png"/></Relationships>
</file>

<file path=ppt/slides/_rels/slide9.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51.png"/></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1.xml.rels><?xml version="1.0" encoding="UTF-8" standalone="yes"?>
<Relationships xmlns="http://schemas.openxmlformats.org/package/2006/relationships"><Relationship Id="rId8" Type="http://schemas.openxmlformats.org/officeDocument/2006/relationships/image" Target="../media/image3800.png"/><Relationship Id="rId3" Type="http://schemas.openxmlformats.org/officeDocument/2006/relationships/image" Target="../media/image9.emf"/><Relationship Id="rId7" Type="http://schemas.openxmlformats.org/officeDocument/2006/relationships/image" Target="../media/image3700.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2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9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31.jpeg"/></Relationships>
</file>

<file path=ppt/slides/_rels/slide9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32.png"/></Relationships>
</file>

<file path=ppt/slides/_rels/slide9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9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FCDB0F5E-4580-88F6-8B40-1AEC10122936}"/>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FCDB0F5E-4580-88F6-8B40-1AEC10122936}"/>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582017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743D82-0726-7EB0-85D8-917BF9125BD0}"/>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8A743D82-0726-7EB0-85D8-917BF9125BD0}"/>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3"/>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2EA82E-F4D1-45AA-CAFB-FB63E162929D}"/>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632EA82E-F4D1-45AA-CAFB-FB63E162929D}"/>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4"/>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9166722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15">
            <a:extLst>
              <a:ext uri="{FF2B5EF4-FFF2-40B4-BE49-F238E27FC236}">
                <a16:creationId xmlns:a16="http://schemas.microsoft.com/office/drawing/2014/main" id="{D53998C5-AF08-FFCE-BA71-B06ECB33124B}"/>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Content Placeholder 2">
            <a:extLst>
              <a:ext uri="{FF2B5EF4-FFF2-40B4-BE49-F238E27FC236}">
                <a16:creationId xmlns:a16="http://schemas.microsoft.com/office/drawing/2014/main" id="{06D6503F-7B44-E349-268C-59CC4E121093}"/>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22" name="TextBox 21">
            <a:extLst>
              <a:ext uri="{FF2B5EF4-FFF2-40B4-BE49-F238E27FC236}">
                <a16:creationId xmlns:a16="http://schemas.microsoft.com/office/drawing/2014/main" id="{AF3AA7F4-EC9E-B987-6EB4-AE9A31AA907A}"/>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722A7932-5CD3-13D7-53F2-09E2503800A9}"/>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95925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EEE4C8-D541-D424-9D23-B1EFB12BDFF9}"/>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8C110F8-ED90-6D74-7D69-AA8B33984220}"/>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Line 15">
            <a:extLst>
              <a:ext uri="{FF2B5EF4-FFF2-40B4-BE49-F238E27FC236}">
                <a16:creationId xmlns:a16="http://schemas.microsoft.com/office/drawing/2014/main" id="{E3FF9BDE-82E8-BDEA-05B6-D9B749DF1ED9}"/>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Content Placeholder 2">
            <a:extLst>
              <a:ext uri="{FF2B5EF4-FFF2-40B4-BE49-F238E27FC236}">
                <a16:creationId xmlns:a16="http://schemas.microsoft.com/office/drawing/2014/main" id="{AC122486-5F50-8B3C-228F-FA2FAAA62072}"/>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17" name="Content Placeholder 2">
            <a:extLst>
              <a:ext uri="{FF2B5EF4-FFF2-40B4-BE49-F238E27FC236}">
                <a16:creationId xmlns:a16="http://schemas.microsoft.com/office/drawing/2014/main" id="{C7F7A791-D45C-32B9-4F21-5D9F1E18996A}"/>
              </a:ext>
            </a:extLst>
          </p:cNvPr>
          <p:cNvSpPr txBox="1">
            <a:spLocks/>
          </p:cNvSpPr>
          <p:nvPr/>
        </p:nvSpPr>
        <p:spPr>
          <a:xfrm>
            <a:off x="4152198" y="5883375"/>
            <a:ext cx="42956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cs typeface="Calibri" panose="020F0502020204030204" pitchFamily="34" charset="0"/>
              </a:rPr>
              <a:t>The two coexisting species were largely partitioned in space. </a:t>
            </a:r>
            <a:r>
              <a:rPr lang="en-US" sz="2200" i="1" dirty="0">
                <a:cs typeface="Calibri" panose="020F0502020204030204" pitchFamily="34" charset="0"/>
              </a:rPr>
              <a:t>P. </a:t>
            </a:r>
            <a:r>
              <a:rPr lang="en-US" sz="2200" i="1" dirty="0" err="1">
                <a:cs typeface="Calibri" panose="020F0502020204030204" pitchFamily="34" charset="0"/>
              </a:rPr>
              <a:t>bursaria</a:t>
            </a:r>
            <a:r>
              <a:rPr lang="en-US" sz="2200" i="1" dirty="0">
                <a:cs typeface="Calibri" panose="020F0502020204030204" pitchFamily="34" charset="0"/>
              </a:rPr>
              <a:t> </a:t>
            </a:r>
            <a:r>
              <a:rPr lang="en-US" sz="2200" dirty="0">
                <a:cs typeface="Calibri" panose="020F0502020204030204" pitchFamily="34" charset="0"/>
              </a:rPr>
              <a:t>ate yeast at the bottom and </a:t>
            </a:r>
            <a:r>
              <a:rPr lang="en-US" sz="2200" i="1" dirty="0">
                <a:cs typeface="Calibri" panose="020F0502020204030204" pitchFamily="34" charset="0"/>
              </a:rPr>
              <a:t>P. </a:t>
            </a:r>
            <a:r>
              <a:rPr lang="en-US" sz="2200" i="1" dirty="0" err="1">
                <a:cs typeface="Calibri" panose="020F0502020204030204" pitchFamily="34" charset="0"/>
              </a:rPr>
              <a:t>caudatum</a:t>
            </a:r>
            <a:r>
              <a:rPr lang="en-US" sz="2200" i="1" dirty="0">
                <a:cs typeface="Calibri" panose="020F0502020204030204" pitchFamily="34" charset="0"/>
              </a:rPr>
              <a:t> </a:t>
            </a:r>
            <a:r>
              <a:rPr lang="en-US" sz="2200" dirty="0">
                <a:cs typeface="Calibri" panose="020F0502020204030204" pitchFamily="34" charset="0"/>
              </a:rPr>
              <a:t>consumed bacteria suspended in the medium.</a:t>
            </a:r>
          </a:p>
        </p:txBody>
      </p:sp>
    </p:spTree>
    <p:extLst>
      <p:ext uri="{BB962C8B-B14F-4D97-AF65-F5344CB8AC3E}">
        <p14:creationId xmlns:p14="http://schemas.microsoft.com/office/powerpoint/2010/main" val="37989965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7398A6-0756-A250-AD43-B01C0D8D1D3B}"/>
              </a:ext>
            </a:extLst>
          </p:cNvPr>
          <p:cNvGrpSpPr/>
          <p:nvPr/>
        </p:nvGrpSpPr>
        <p:grpSpPr>
          <a:xfrm>
            <a:off x="9089589" y="235050"/>
            <a:ext cx="2770488" cy="5875223"/>
            <a:chOff x="-1014348" y="1482556"/>
            <a:chExt cx="3361387" cy="6630635"/>
          </a:xfrm>
        </p:grpSpPr>
        <p:cxnSp>
          <p:nvCxnSpPr>
            <p:cNvPr id="32" name="Curved Connector 31">
              <a:extLst>
                <a:ext uri="{FF2B5EF4-FFF2-40B4-BE49-F238E27FC236}">
                  <a16:creationId xmlns:a16="http://schemas.microsoft.com/office/drawing/2014/main" id="{817D61BA-772D-EE2D-ACDB-D4F8E0204225}"/>
                </a:ext>
              </a:extLst>
            </p:cNvPr>
            <p:cNvCxnSpPr>
              <a:cxnSpLocks/>
            </p:cNvCxnSpPr>
            <p:nvPr/>
          </p:nvCxnSpPr>
          <p:spPr>
            <a:xfrm rot="16200000" flipH="1">
              <a:off x="980950" y="4144095"/>
              <a:ext cx="891831" cy="770402"/>
            </a:xfrm>
            <a:prstGeom prst="curvedConnector3">
              <a:avLst>
                <a:gd name="adj1" fmla="val 27237"/>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0CBC206-B4BF-4CFC-6CC5-066A18D277E2}"/>
                </a:ext>
              </a:extLst>
            </p:cNvPr>
            <p:cNvSpPr/>
            <p:nvPr/>
          </p:nvSpPr>
          <p:spPr>
            <a:xfrm>
              <a:off x="-982243" y="1482557"/>
              <a:ext cx="2479160" cy="276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34" name="Curved Connector 33">
              <a:extLst>
                <a:ext uri="{FF2B5EF4-FFF2-40B4-BE49-F238E27FC236}">
                  <a16:creationId xmlns:a16="http://schemas.microsoft.com/office/drawing/2014/main" id="{68F1562B-E790-53A7-01DC-0CB313C5C7E2}"/>
                </a:ext>
              </a:extLst>
            </p:cNvPr>
            <p:cNvCxnSpPr>
              <a:cxnSpLocks/>
              <a:endCxn id="39" idx="1"/>
            </p:cNvCxnSpPr>
            <p:nvPr/>
          </p:nvCxnSpPr>
          <p:spPr>
            <a:xfrm rot="16200000" flipH="1">
              <a:off x="1403312" y="2968157"/>
              <a:ext cx="770632" cy="58342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C76F026-0C3F-7B71-44B0-557EE3FA95FA}"/>
                </a:ext>
              </a:extLst>
            </p:cNvPr>
            <p:cNvCxnSpPr>
              <a:cxnSpLocks/>
              <a:stCxn id="37" idx="0"/>
              <a:endCxn id="37" idx="3"/>
            </p:cNvCxnSpPr>
            <p:nvPr/>
          </p:nvCxnSpPr>
          <p:spPr>
            <a:xfrm rot="16200000" flipH="1">
              <a:off x="181336" y="4910180"/>
              <a:ext cx="1382441" cy="1257937"/>
            </a:xfrm>
            <a:prstGeom prst="curvedConnector4">
              <a:avLst>
                <a:gd name="adj1" fmla="val -18662"/>
                <a:gd name="adj2" fmla="val 1336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E19C978D-4B16-86E5-A894-BC63D1108B28}"/>
                </a:ext>
              </a:extLst>
            </p:cNvPr>
            <p:cNvCxnSpPr>
              <a:cxnSpLocks/>
              <a:endCxn id="39" idx="3"/>
            </p:cNvCxnSpPr>
            <p:nvPr/>
          </p:nvCxnSpPr>
          <p:spPr>
            <a:xfrm rot="5400000" flipH="1" flipV="1">
              <a:off x="430254" y="4429519"/>
              <a:ext cx="2701120" cy="1132450"/>
            </a:xfrm>
            <a:prstGeom prst="curvedConnector4">
              <a:avLst>
                <a:gd name="adj1" fmla="val 1026"/>
                <a:gd name="adj2" fmla="val 12449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A9FA117-951D-4AEF-5EBA-1611CC71D216}"/>
                </a:ext>
              </a:extLst>
            </p:cNvPr>
            <p:cNvSpPr/>
            <p:nvPr/>
          </p:nvSpPr>
          <p:spPr>
            <a:xfrm>
              <a:off x="-1014348" y="4847929"/>
              <a:ext cx="2515874" cy="27648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8" name="Picture 37">
              <a:extLst>
                <a:ext uri="{FF2B5EF4-FFF2-40B4-BE49-F238E27FC236}">
                  <a16:creationId xmlns:a16="http://schemas.microsoft.com/office/drawing/2014/main" id="{F572D5BB-FC0F-C86E-8FA3-AB98D006A72A}"/>
                </a:ext>
              </a:extLst>
            </p:cNvPr>
            <p:cNvPicPr>
              <a:picLocks noChangeAspect="1"/>
            </p:cNvPicPr>
            <p:nvPr/>
          </p:nvPicPr>
          <p:blipFill>
            <a:blip r:embed="rId3"/>
            <a:stretch>
              <a:fillRect/>
            </a:stretch>
          </p:blipFill>
          <p:spPr>
            <a:xfrm>
              <a:off x="1793085" y="1598490"/>
              <a:ext cx="344710" cy="369332"/>
            </a:xfrm>
            <a:prstGeom prst="rect">
              <a:avLst/>
            </a:prstGeom>
          </p:spPr>
        </p:pic>
        <p:pic>
          <p:nvPicPr>
            <p:cNvPr id="39" name="Picture 38">
              <a:extLst>
                <a:ext uri="{FF2B5EF4-FFF2-40B4-BE49-F238E27FC236}">
                  <a16:creationId xmlns:a16="http://schemas.microsoft.com/office/drawing/2014/main" id="{3170543B-1EBE-837E-C770-11455A050FB1}"/>
                </a:ext>
              </a:extLst>
            </p:cNvPr>
            <p:cNvPicPr>
              <a:picLocks noChangeAspect="1"/>
            </p:cNvPicPr>
            <p:nvPr/>
          </p:nvPicPr>
          <p:blipFill>
            <a:blip r:embed="rId4"/>
            <a:stretch>
              <a:fillRect/>
            </a:stretch>
          </p:blipFill>
          <p:spPr>
            <a:xfrm>
              <a:off x="2080339" y="3435633"/>
              <a:ext cx="266700" cy="419100"/>
            </a:xfrm>
            <a:prstGeom prst="rect">
              <a:avLst/>
            </a:prstGeom>
          </p:spPr>
        </p:pic>
        <p:pic>
          <p:nvPicPr>
            <p:cNvPr id="40" name="Picture 39">
              <a:extLst>
                <a:ext uri="{FF2B5EF4-FFF2-40B4-BE49-F238E27FC236}">
                  <a16:creationId xmlns:a16="http://schemas.microsoft.com/office/drawing/2014/main" id="{04555503-57ED-7AD7-DF38-8AEFB4354F11}"/>
                </a:ext>
              </a:extLst>
            </p:cNvPr>
            <p:cNvPicPr>
              <a:picLocks noChangeAspect="1"/>
            </p:cNvPicPr>
            <p:nvPr/>
          </p:nvPicPr>
          <p:blipFill>
            <a:blip r:embed="rId5"/>
            <a:stretch>
              <a:fillRect/>
            </a:stretch>
          </p:blipFill>
          <p:spPr>
            <a:xfrm>
              <a:off x="295138" y="7695525"/>
              <a:ext cx="254000" cy="317500"/>
            </a:xfrm>
            <a:prstGeom prst="rect">
              <a:avLst/>
            </a:prstGeom>
          </p:spPr>
        </p:pic>
        <p:cxnSp>
          <p:nvCxnSpPr>
            <p:cNvPr id="41" name="Curved Connector 40">
              <a:extLst>
                <a:ext uri="{FF2B5EF4-FFF2-40B4-BE49-F238E27FC236}">
                  <a16:creationId xmlns:a16="http://schemas.microsoft.com/office/drawing/2014/main" id="{C27B07B9-80EA-9795-8969-7B7500D3B5B4}"/>
                </a:ext>
              </a:extLst>
            </p:cNvPr>
            <p:cNvCxnSpPr>
              <a:cxnSpLocks/>
              <a:stCxn id="33" idx="0"/>
            </p:cNvCxnSpPr>
            <p:nvPr/>
          </p:nvCxnSpPr>
          <p:spPr>
            <a:xfrm rot="16200000" flipH="1">
              <a:off x="498475" y="1241418"/>
              <a:ext cx="767259" cy="1249536"/>
            </a:xfrm>
            <a:prstGeom prst="curvedConnector4">
              <a:avLst>
                <a:gd name="adj1" fmla="val -33625"/>
                <a:gd name="adj2" fmla="val 1214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C2FFA5FF-6790-96D5-B97E-7D044DD79F38}"/>
                </a:ext>
              </a:extLst>
            </p:cNvPr>
            <p:cNvPicPr>
              <a:picLocks noChangeAspect="1"/>
            </p:cNvPicPr>
            <p:nvPr/>
          </p:nvPicPr>
          <p:blipFill>
            <a:blip r:embed="rId6"/>
            <a:stretch>
              <a:fillRect/>
            </a:stretch>
          </p:blipFill>
          <p:spPr>
            <a:xfrm>
              <a:off x="1889052" y="4777517"/>
              <a:ext cx="190500" cy="342900"/>
            </a:xfrm>
            <a:prstGeom prst="rect">
              <a:avLst/>
            </a:prstGeom>
          </p:spPr>
        </p:pic>
        <p:cxnSp>
          <p:nvCxnSpPr>
            <p:cNvPr id="43" name="Curved Connector 42">
              <a:extLst>
                <a:ext uri="{FF2B5EF4-FFF2-40B4-BE49-F238E27FC236}">
                  <a16:creationId xmlns:a16="http://schemas.microsoft.com/office/drawing/2014/main" id="{6AC34DEE-31F2-E2D1-762B-A64A0644D22E}"/>
                </a:ext>
              </a:extLst>
            </p:cNvPr>
            <p:cNvCxnSpPr>
              <a:cxnSpLocks/>
            </p:cNvCxnSpPr>
            <p:nvPr/>
          </p:nvCxnSpPr>
          <p:spPr>
            <a:xfrm rot="5400000">
              <a:off x="-12879" y="7871482"/>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sp>
        <p:nvSpPr>
          <p:cNvPr id="10" name="TextBox 9">
            <a:extLst>
              <a:ext uri="{FF2B5EF4-FFF2-40B4-BE49-F238E27FC236}">
                <a16:creationId xmlns:a16="http://schemas.microsoft.com/office/drawing/2014/main" id="{37EEE4C8-D541-D424-9D23-B1EFB12BDFF9}"/>
              </a:ext>
            </a:extLst>
          </p:cNvPr>
          <p:cNvSpPr txBox="1"/>
          <p:nvPr/>
        </p:nvSpPr>
        <p:spPr>
          <a:xfrm>
            <a:off x="235648" y="235050"/>
            <a:ext cx="3734640" cy="1938992"/>
          </a:xfrm>
          <a:prstGeom prst="rect">
            <a:avLst/>
          </a:prstGeom>
          <a:noFill/>
        </p:spPr>
        <p:txBody>
          <a:bodyPr wrap="square">
            <a:spAutoFit/>
          </a:bodyPr>
          <a:lstStyle/>
          <a:p>
            <a:r>
              <a:rPr lang="en-US" sz="3000" dirty="0" err="1">
                <a:latin typeface="Calibri" panose="020F0502020204030204" pitchFamily="34" charset="0"/>
                <a:cs typeface="Calibri" panose="020F0502020204030204" pitchFamily="34" charset="0"/>
              </a:rPr>
              <a:t>Gause</a:t>
            </a:r>
            <a:r>
              <a:rPr lang="en-US" sz="3000" dirty="0">
                <a:latin typeface="Calibri" panose="020F0502020204030204" pitchFamily="34" charset="0"/>
                <a:cs typeface="Calibri" panose="020F0502020204030204" pitchFamily="34" charset="0"/>
              </a:rPr>
              <a:t> also demonstrated real-life predator-prey cycles with his experiments:</a:t>
            </a:r>
            <a:endParaRPr lang="en-US" sz="3000" b="1" dirty="0">
              <a:solidFill>
                <a:srgbClr val="C00000"/>
              </a:solidFill>
              <a:effectLst/>
              <a:latin typeface="Calibri" panose="020F0502020204030204" pitchFamily="34" charset="0"/>
              <a:cs typeface="Calibri" panose="020F0502020204030204" pitchFamily="34" charset="0"/>
            </a:endParaRPr>
          </a:p>
        </p:txBody>
      </p:sp>
      <p:pic>
        <p:nvPicPr>
          <p:cNvPr id="27" name="Picture 26" descr="Diagram, engineering drawing&#10;&#10;Description automatically generated">
            <a:extLst>
              <a:ext uri="{FF2B5EF4-FFF2-40B4-BE49-F238E27FC236}">
                <a16:creationId xmlns:a16="http://schemas.microsoft.com/office/drawing/2014/main" id="{57B4DA65-0DFE-E0CF-1A2E-F4F47C0A26C3}"/>
              </a:ext>
            </a:extLst>
          </p:cNvPr>
          <p:cNvPicPr>
            <a:picLocks noChangeAspect="1"/>
          </p:cNvPicPr>
          <p:nvPr/>
        </p:nvPicPr>
        <p:blipFill>
          <a:blip r:embed="rId7"/>
          <a:stretch>
            <a:fillRect/>
          </a:stretch>
        </p:blipFill>
        <p:spPr>
          <a:xfrm>
            <a:off x="4712024" y="3483822"/>
            <a:ext cx="3619687" cy="3374178"/>
          </a:xfrm>
          <a:prstGeom prst="rect">
            <a:avLst/>
          </a:prstGeom>
        </p:spPr>
      </p:pic>
      <p:pic>
        <p:nvPicPr>
          <p:cNvPr id="28" name="Picture 6" descr="parameciumdrop9_300">
            <a:extLst>
              <a:ext uri="{FF2B5EF4-FFF2-40B4-BE49-F238E27FC236}">
                <a16:creationId xmlns:a16="http://schemas.microsoft.com/office/drawing/2014/main" id="{4AF8E9D3-8229-1D30-A722-DBE482E742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9589" y="3293287"/>
            <a:ext cx="2062462" cy="17118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7">
            <a:extLst>
              <a:ext uri="{FF2B5EF4-FFF2-40B4-BE49-F238E27FC236}">
                <a16:creationId xmlns:a16="http://schemas.microsoft.com/office/drawing/2014/main" id="{60CF43CA-F4D7-B22E-BBEA-7D69F0F49909}"/>
              </a:ext>
            </a:extLst>
          </p:cNvPr>
          <p:cNvSpPr txBox="1">
            <a:spLocks noChangeArrowheads="1"/>
          </p:cNvSpPr>
          <p:nvPr/>
        </p:nvSpPr>
        <p:spPr bwMode="auto">
          <a:xfrm>
            <a:off x="9327087" y="4909138"/>
            <a:ext cx="1587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Paramecium aurelia</a:t>
            </a:r>
          </a:p>
        </p:txBody>
      </p:sp>
      <p:pic>
        <p:nvPicPr>
          <p:cNvPr id="3074" name="Picture 2">
            <a:extLst>
              <a:ext uri="{FF2B5EF4-FFF2-40B4-BE49-F238E27FC236}">
                <a16:creationId xmlns:a16="http://schemas.microsoft.com/office/drawing/2014/main" id="{0267BB58-9C24-064A-F420-148E5B40C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24256" y="259144"/>
            <a:ext cx="1947230" cy="1947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 name="Text Box 7">
            <a:extLst>
              <a:ext uri="{FF2B5EF4-FFF2-40B4-BE49-F238E27FC236}">
                <a16:creationId xmlns:a16="http://schemas.microsoft.com/office/drawing/2014/main" id="{B3E92FB1-ED5E-4F98-16D9-6AEF63205FF0}"/>
              </a:ext>
            </a:extLst>
          </p:cNvPr>
          <p:cNvSpPr txBox="1">
            <a:spLocks noChangeArrowheads="1"/>
          </p:cNvSpPr>
          <p:nvPr/>
        </p:nvSpPr>
        <p:spPr bwMode="auto">
          <a:xfrm>
            <a:off x="9238985" y="2042103"/>
            <a:ext cx="16944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Saccharomyces </a:t>
            </a:r>
            <a:r>
              <a:rPr lang="en-US" b="1" i="1" dirty="0" err="1"/>
              <a:t>exiguus</a:t>
            </a:r>
            <a:endParaRPr lang="en-US" b="1" i="1" dirty="0"/>
          </a:p>
        </p:txBody>
      </p:sp>
      <p:pic>
        <p:nvPicPr>
          <p:cNvPr id="5" name="Picture 4" descr="Diagram&#10;&#10;Description automatically generated">
            <a:extLst>
              <a:ext uri="{FF2B5EF4-FFF2-40B4-BE49-F238E27FC236}">
                <a16:creationId xmlns:a16="http://schemas.microsoft.com/office/drawing/2014/main" id="{2382FBCC-8832-E8D1-6700-612412D034B9}"/>
              </a:ext>
            </a:extLst>
          </p:cNvPr>
          <p:cNvPicPr>
            <a:picLocks noChangeAspect="1"/>
          </p:cNvPicPr>
          <p:nvPr/>
        </p:nvPicPr>
        <p:blipFill>
          <a:blip r:embed="rId10"/>
          <a:stretch>
            <a:fillRect/>
          </a:stretch>
        </p:blipFill>
        <p:spPr>
          <a:xfrm>
            <a:off x="3931291" y="297087"/>
            <a:ext cx="4855867" cy="3009454"/>
          </a:xfrm>
          <a:prstGeom prst="rect">
            <a:avLst/>
          </a:prstGeom>
        </p:spPr>
      </p:pic>
    </p:spTree>
    <p:extLst>
      <p:ext uri="{BB962C8B-B14F-4D97-AF65-F5344CB8AC3E}">
        <p14:creationId xmlns:p14="http://schemas.microsoft.com/office/powerpoint/2010/main" val="41609238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EEE4C8-D541-D424-9D23-B1EFB12BDFF9}"/>
              </a:ext>
            </a:extLst>
          </p:cNvPr>
          <p:cNvSpPr txBox="1"/>
          <p:nvPr/>
        </p:nvSpPr>
        <p:spPr>
          <a:xfrm>
            <a:off x="313475" y="837131"/>
            <a:ext cx="5330016" cy="492443"/>
          </a:xfrm>
          <a:prstGeom prst="rect">
            <a:avLst/>
          </a:prstGeom>
          <a:noFill/>
        </p:spPr>
        <p:txBody>
          <a:bodyPr wrap="square">
            <a:spAutoFit/>
          </a:bodyPr>
          <a:lstStyle/>
          <a:p>
            <a:pPr algn="ctr"/>
            <a:r>
              <a:rPr lang="en-US" sz="2600" dirty="0">
                <a:latin typeface="Calibri" panose="020F0502020204030204" pitchFamily="34" charset="0"/>
                <a:cs typeface="Calibri" panose="020F0502020204030204" pitchFamily="34" charset="0"/>
              </a:rPr>
              <a:t>Competitive exclusion was observed:</a:t>
            </a:r>
            <a:endParaRPr lang="en-US" sz="2600" b="1" dirty="0">
              <a:solidFill>
                <a:srgbClr val="C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8C110F8-ED90-6D74-7D69-AA8B33984220}"/>
              </a:ext>
            </a:extLst>
          </p:cNvPr>
          <p:cNvSpPr txBox="1"/>
          <p:nvPr/>
        </p:nvSpPr>
        <p:spPr>
          <a:xfrm>
            <a:off x="6613602" y="935273"/>
            <a:ext cx="5330016" cy="492443"/>
          </a:xfrm>
          <a:prstGeom prst="rect">
            <a:avLst/>
          </a:prstGeom>
          <a:noFill/>
        </p:spPr>
        <p:txBody>
          <a:bodyPr wrap="square">
            <a:spAutoFit/>
          </a:bodyPr>
          <a:lstStyle/>
          <a:p>
            <a:pPr algn="ctr"/>
            <a:r>
              <a:rPr lang="en-US" sz="2600" dirty="0">
                <a:latin typeface="Calibri" panose="020F0502020204030204" pitchFamily="34" charset="0"/>
                <a:cs typeface="Calibri" panose="020F0502020204030204" pitchFamily="34" charset="0"/>
              </a:rPr>
              <a:t>Coexistence was observed:</a:t>
            </a:r>
            <a:endParaRPr lang="en-US" sz="2600" b="1" dirty="0">
              <a:solidFill>
                <a:srgbClr val="C00000"/>
              </a:solidFill>
              <a:effectLst/>
              <a:latin typeface="Calibri" panose="020F0502020204030204" pitchFamily="34" charset="0"/>
              <a:cs typeface="Calibri" panose="020F0502020204030204" pitchFamily="34" charset="0"/>
            </a:endParaRPr>
          </a:p>
        </p:txBody>
      </p:sp>
      <p:sp>
        <p:nvSpPr>
          <p:cNvPr id="6" name="Line 15">
            <a:extLst>
              <a:ext uri="{FF2B5EF4-FFF2-40B4-BE49-F238E27FC236}">
                <a16:creationId xmlns:a16="http://schemas.microsoft.com/office/drawing/2014/main" id="{E3FF9BDE-82E8-BDEA-05B6-D9B749DF1ED9}"/>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Content Placeholder 2">
            <a:extLst>
              <a:ext uri="{FF2B5EF4-FFF2-40B4-BE49-F238E27FC236}">
                <a16:creationId xmlns:a16="http://schemas.microsoft.com/office/drawing/2014/main" id="{AC122486-5F50-8B3C-228F-FA2FAAA62072}"/>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17" name="Content Placeholder 2">
            <a:extLst>
              <a:ext uri="{FF2B5EF4-FFF2-40B4-BE49-F238E27FC236}">
                <a16:creationId xmlns:a16="http://schemas.microsoft.com/office/drawing/2014/main" id="{C7F7A791-D45C-32B9-4F21-5D9F1E18996A}"/>
              </a:ext>
            </a:extLst>
          </p:cNvPr>
          <p:cNvSpPr txBox="1">
            <a:spLocks/>
          </p:cNvSpPr>
          <p:nvPr/>
        </p:nvSpPr>
        <p:spPr>
          <a:xfrm>
            <a:off x="4152198" y="5883375"/>
            <a:ext cx="42956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cs typeface="Calibri" panose="020F0502020204030204" pitchFamily="34" charset="0"/>
              </a:rPr>
              <a:t>The two coexisting species were largely partitioned in space. </a:t>
            </a:r>
            <a:r>
              <a:rPr lang="en-US" sz="2200" i="1" dirty="0">
                <a:cs typeface="Calibri" panose="020F0502020204030204" pitchFamily="34" charset="0"/>
              </a:rPr>
              <a:t>P. </a:t>
            </a:r>
            <a:r>
              <a:rPr lang="en-US" sz="2200" i="1" dirty="0" err="1">
                <a:cs typeface="Calibri" panose="020F0502020204030204" pitchFamily="34" charset="0"/>
              </a:rPr>
              <a:t>bursaria</a:t>
            </a:r>
            <a:r>
              <a:rPr lang="en-US" sz="2200" i="1" dirty="0">
                <a:cs typeface="Calibri" panose="020F0502020204030204" pitchFamily="34" charset="0"/>
              </a:rPr>
              <a:t> </a:t>
            </a:r>
            <a:r>
              <a:rPr lang="en-US" sz="2200" dirty="0">
                <a:cs typeface="Calibri" panose="020F0502020204030204" pitchFamily="34" charset="0"/>
              </a:rPr>
              <a:t>ate yeast at the bottom and </a:t>
            </a:r>
            <a:r>
              <a:rPr lang="en-US" sz="2200" i="1" dirty="0">
                <a:cs typeface="Calibri" panose="020F0502020204030204" pitchFamily="34" charset="0"/>
              </a:rPr>
              <a:t>P. </a:t>
            </a:r>
            <a:r>
              <a:rPr lang="en-US" sz="2200" i="1" dirty="0" err="1">
                <a:cs typeface="Calibri" panose="020F0502020204030204" pitchFamily="34" charset="0"/>
              </a:rPr>
              <a:t>caudatum</a:t>
            </a:r>
            <a:r>
              <a:rPr lang="en-US" sz="2200" i="1" dirty="0">
                <a:cs typeface="Calibri" panose="020F0502020204030204" pitchFamily="34" charset="0"/>
              </a:rPr>
              <a:t> </a:t>
            </a:r>
            <a:r>
              <a:rPr lang="en-US" sz="2200" dirty="0">
                <a:cs typeface="Calibri" panose="020F0502020204030204" pitchFamily="34" charset="0"/>
              </a:rPr>
              <a:t>consumed bacteria suspended in the medium.</a:t>
            </a:r>
          </a:p>
        </p:txBody>
      </p:sp>
      <p:sp>
        <p:nvSpPr>
          <p:cNvPr id="7" name="TextBox 6">
            <a:extLst>
              <a:ext uri="{FF2B5EF4-FFF2-40B4-BE49-F238E27FC236}">
                <a16:creationId xmlns:a16="http://schemas.microsoft.com/office/drawing/2014/main" id="{FD941B08-7A60-55C7-CDAB-D2BD3B495319}"/>
              </a:ext>
            </a:extLst>
          </p:cNvPr>
          <p:cNvSpPr txBox="1"/>
          <p:nvPr/>
        </p:nvSpPr>
        <p:spPr>
          <a:xfrm>
            <a:off x="3635038" y="170064"/>
            <a:ext cx="5330016"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Gause’s</a:t>
            </a:r>
            <a:r>
              <a:rPr lang="en-US" sz="3200" dirty="0">
                <a:latin typeface="Calibri" panose="020F0502020204030204" pitchFamily="34" charset="0"/>
                <a:cs typeface="Calibri" panose="020F0502020204030204" pitchFamily="34" charset="0"/>
              </a:rPr>
              <a:t> experiments:</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61275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A24B96-2334-AF1B-014A-4ED52790094D}"/>
                  </a:ext>
                </a:extLst>
              </p:cNvPr>
              <p:cNvSpPr txBox="1"/>
              <p:nvPr/>
            </p:nvSpPr>
            <p:spPr>
              <a:xfrm>
                <a:off x="11570505" y="4698485"/>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2</m:t>
                          </m:r>
                        </m:sub>
                      </m:sSub>
                    </m:oMath>
                  </m:oMathPara>
                </a14:m>
                <a:endParaRPr lang="en-US" sz="4000" dirty="0"/>
              </a:p>
            </p:txBody>
          </p:sp>
        </mc:Choice>
        <mc:Fallback xmlns="">
          <p:sp>
            <p:nvSpPr>
              <p:cNvPr id="13" name="TextBox 12">
                <a:extLst>
                  <a:ext uri="{FF2B5EF4-FFF2-40B4-BE49-F238E27FC236}">
                    <a16:creationId xmlns:a16="http://schemas.microsoft.com/office/drawing/2014/main" id="{F3A24B96-2334-AF1B-014A-4ED52790094D}"/>
                  </a:ext>
                </a:extLst>
              </p:cNvPr>
              <p:cNvSpPr txBox="1">
                <a:spLocks noRot="1" noChangeAspect="1" noMove="1" noResize="1" noEditPoints="1" noAdjustHandles="1" noChangeArrowheads="1" noChangeShapeType="1" noTextEdit="1"/>
              </p:cNvSpPr>
              <p:nvPr/>
            </p:nvSpPr>
            <p:spPr>
              <a:xfrm>
                <a:off x="11570505" y="4698485"/>
                <a:ext cx="718458" cy="707886"/>
              </a:xfrm>
              <a:prstGeom prst="rect">
                <a:avLst/>
              </a:prstGeom>
              <a:blipFill>
                <a:blip r:embed="rId3"/>
                <a:stretch>
                  <a:fillRect l="-1754" b="-7143"/>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1DA37BF5-6525-6BA1-18BC-16400F4A52E9}"/>
              </a:ext>
            </a:extLst>
          </p:cNvPr>
          <p:cNvSpPr txBox="1">
            <a:spLocks/>
          </p:cNvSpPr>
          <p:nvPr/>
        </p:nvSpPr>
        <p:spPr>
          <a:xfrm>
            <a:off x="0" y="6448936"/>
            <a:ext cx="2686401"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MacArthur 1968. </a:t>
            </a:r>
            <a:r>
              <a:rPr lang="en-US" sz="1800" i="1" dirty="0"/>
              <a:t>Ecology.</a:t>
            </a:r>
            <a:endParaRPr lang="en-US" sz="1800" i="1" dirty="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30277" y="1483621"/>
            <a:ext cx="4981708" cy="830997"/>
          </a:xfrm>
          <a:prstGeom prst="rect">
            <a:avLst/>
          </a:prstGeom>
          <a:noFill/>
        </p:spPr>
        <p:txBody>
          <a:bodyPr wrap="square">
            <a:spAutoFit/>
          </a:bodyPr>
          <a:lstStyle/>
          <a:p>
            <a:pPr algn="ctr"/>
            <a:r>
              <a:rPr lang="en-US" sz="2400" b="1" dirty="0">
                <a:solidFill>
                  <a:srgbClr val="C00000"/>
                </a:solidFill>
                <a:latin typeface="Calibri" panose="020F0502020204030204" pitchFamily="34" charset="0"/>
                <a:cs typeface="Calibri" panose="020F0502020204030204" pitchFamily="34" charset="0"/>
              </a:rPr>
              <a:t>Niche</a:t>
            </a:r>
            <a:r>
              <a:rPr lang="en-US" sz="2400" dirty="0">
                <a:latin typeface="Calibri" panose="020F0502020204030204" pitchFamily="34" charset="0"/>
                <a:cs typeface="Calibri" panose="020F0502020204030204" pitchFamily="34" charset="0"/>
              </a:rPr>
              <a:t>: a match of a species to a specific environmental condition</a:t>
            </a:r>
          </a:p>
        </p:txBody>
      </p:sp>
      <p:pic>
        <p:nvPicPr>
          <p:cNvPr id="4" name="Picture 3" descr="Diagram&#10;&#10;Description automatically generated">
            <a:extLst>
              <a:ext uri="{FF2B5EF4-FFF2-40B4-BE49-F238E27FC236}">
                <a16:creationId xmlns:a16="http://schemas.microsoft.com/office/drawing/2014/main" id="{C3B70D81-F9C8-B1E2-CE40-DC8099999485}"/>
              </a:ext>
            </a:extLst>
          </p:cNvPr>
          <p:cNvPicPr>
            <a:picLocks noChangeAspect="1"/>
          </p:cNvPicPr>
          <p:nvPr/>
        </p:nvPicPr>
        <p:blipFill>
          <a:blip r:embed="rId4"/>
          <a:stretch>
            <a:fillRect/>
          </a:stretch>
        </p:blipFill>
        <p:spPr>
          <a:xfrm>
            <a:off x="8799460" y="1918136"/>
            <a:ext cx="3397205" cy="4923702"/>
          </a:xfrm>
          <a:prstGeom prst="rect">
            <a:avLst/>
          </a:prstGeom>
        </p:spPr>
      </p:pic>
      <p:pic>
        <p:nvPicPr>
          <p:cNvPr id="7" name="Picture 6" descr="Diagram&#10;&#10;Description automatically generated">
            <a:extLst>
              <a:ext uri="{FF2B5EF4-FFF2-40B4-BE49-F238E27FC236}">
                <a16:creationId xmlns:a16="http://schemas.microsoft.com/office/drawing/2014/main" id="{6983AE0C-CB67-9D0E-8589-8E23D9618E44}"/>
              </a:ext>
            </a:extLst>
          </p:cNvPr>
          <p:cNvPicPr>
            <a:picLocks noChangeAspect="1"/>
          </p:cNvPicPr>
          <p:nvPr/>
        </p:nvPicPr>
        <p:blipFill>
          <a:blip r:embed="rId5"/>
          <a:stretch>
            <a:fillRect/>
          </a:stretch>
        </p:blipFill>
        <p:spPr>
          <a:xfrm>
            <a:off x="5476303" y="1922531"/>
            <a:ext cx="3323157" cy="4936627"/>
          </a:xfrm>
          <a:prstGeom prst="rect">
            <a:avLst/>
          </a:prstGeom>
        </p:spPr>
      </p:pic>
      <p:sp>
        <p:nvSpPr>
          <p:cNvPr id="8" name="TextBox 7">
            <a:extLst>
              <a:ext uri="{FF2B5EF4-FFF2-40B4-BE49-F238E27FC236}">
                <a16:creationId xmlns:a16="http://schemas.microsoft.com/office/drawing/2014/main" id="{7491873E-562C-9A49-B380-5C650DBDFB53}"/>
              </a:ext>
            </a:extLst>
          </p:cNvPr>
          <p:cNvSpPr txBox="1"/>
          <p:nvPr/>
        </p:nvSpPr>
        <p:spPr>
          <a:xfrm>
            <a:off x="5382822" y="1056224"/>
            <a:ext cx="1624074"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Cape May Warbler</a:t>
            </a:r>
          </a:p>
        </p:txBody>
      </p:sp>
      <p:pic>
        <p:nvPicPr>
          <p:cNvPr id="95234" name="Picture 2" descr="Cape May Warbler Identification, All About Birds, Cornell Lab of Ornithology">
            <a:extLst>
              <a:ext uri="{FF2B5EF4-FFF2-40B4-BE49-F238E27FC236}">
                <a16:creationId xmlns:a16="http://schemas.microsoft.com/office/drawing/2014/main" id="{7732067E-B62B-E884-EAEF-2FD7BD0386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872" y="960140"/>
            <a:ext cx="1364218" cy="10231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5236" name="Picture 4" descr="Photo gallery: Six pictures of Yellow-rumped Warbler - Page 2 of 6 -  BirdWatching">
            <a:extLst>
              <a:ext uri="{FF2B5EF4-FFF2-40B4-BE49-F238E27FC236}">
                <a16:creationId xmlns:a16="http://schemas.microsoft.com/office/drawing/2014/main" id="{2246A465-5928-1F14-F6CC-A95517E9BE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5654" y="880028"/>
            <a:ext cx="1082836" cy="1207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2712F8-E928-FDD0-03E0-77FCD15429C4}"/>
              </a:ext>
            </a:extLst>
          </p:cNvPr>
          <p:cNvSpPr txBox="1"/>
          <p:nvPr/>
        </p:nvSpPr>
        <p:spPr>
          <a:xfrm>
            <a:off x="8613639" y="1143291"/>
            <a:ext cx="1624074"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Myrtle Warbler</a:t>
            </a:r>
          </a:p>
        </p:txBody>
      </p:sp>
      <p:grpSp>
        <p:nvGrpSpPr>
          <p:cNvPr id="18" name="Group 17">
            <a:extLst>
              <a:ext uri="{FF2B5EF4-FFF2-40B4-BE49-F238E27FC236}">
                <a16:creationId xmlns:a16="http://schemas.microsoft.com/office/drawing/2014/main" id="{B79E1392-BD30-F377-4E0E-F117F04CFB57}"/>
              </a:ext>
            </a:extLst>
          </p:cNvPr>
          <p:cNvGrpSpPr/>
          <p:nvPr/>
        </p:nvGrpSpPr>
        <p:grpSpPr>
          <a:xfrm>
            <a:off x="277567" y="2918211"/>
            <a:ext cx="4711964" cy="3389736"/>
            <a:chOff x="461741" y="2880164"/>
            <a:chExt cx="4711964" cy="3389736"/>
          </a:xfrm>
        </p:grpSpPr>
        <p:pic>
          <p:nvPicPr>
            <p:cNvPr id="11" name="Picture 10" descr="Diagram, schematic&#10;&#10;Description automatically generated">
              <a:extLst>
                <a:ext uri="{FF2B5EF4-FFF2-40B4-BE49-F238E27FC236}">
                  <a16:creationId xmlns:a16="http://schemas.microsoft.com/office/drawing/2014/main" id="{F20A0591-7DE4-2863-61FC-2B6704E39CAA}"/>
                </a:ext>
              </a:extLst>
            </p:cNvPr>
            <p:cNvPicPr>
              <a:picLocks noChangeAspect="1"/>
            </p:cNvPicPr>
            <p:nvPr/>
          </p:nvPicPr>
          <p:blipFill rotWithShape="1">
            <a:blip r:embed="rId8"/>
            <a:srcRect l="4762" r="3383"/>
            <a:stretch/>
          </p:blipFill>
          <p:spPr>
            <a:xfrm>
              <a:off x="623802" y="2880164"/>
              <a:ext cx="4549903" cy="30744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5958BA9-3223-E179-768A-189FD1D5F420}"/>
                    </a:ext>
                  </a:extLst>
                </p:cNvPr>
                <p:cNvSpPr txBox="1"/>
                <p:nvPr/>
              </p:nvSpPr>
              <p:spPr>
                <a:xfrm>
                  <a:off x="1589951" y="5562014"/>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1</m:t>
                            </m:r>
                          </m:sub>
                        </m:sSub>
                      </m:oMath>
                    </m:oMathPara>
                  </a14:m>
                  <a:endParaRPr lang="en-US" sz="4000" dirty="0"/>
                </a:p>
              </p:txBody>
            </p:sp>
          </mc:Choice>
          <mc:Fallback xmlns="">
            <p:sp>
              <p:nvSpPr>
                <p:cNvPr id="12" name="TextBox 11">
                  <a:extLst>
                    <a:ext uri="{FF2B5EF4-FFF2-40B4-BE49-F238E27FC236}">
                      <a16:creationId xmlns:a16="http://schemas.microsoft.com/office/drawing/2014/main" id="{05958BA9-3223-E179-768A-189FD1D5F420}"/>
                    </a:ext>
                  </a:extLst>
                </p:cNvPr>
                <p:cNvSpPr txBox="1">
                  <a:spLocks noRot="1" noChangeAspect="1" noMove="1" noResize="1" noEditPoints="1" noAdjustHandles="1" noChangeArrowheads="1" noChangeShapeType="1" noTextEdit="1"/>
                </p:cNvSpPr>
                <p:nvPr/>
              </p:nvSpPr>
              <p:spPr>
                <a:xfrm>
                  <a:off x="1589951" y="5562014"/>
                  <a:ext cx="718458" cy="707886"/>
                </a:xfrm>
                <a:prstGeom prst="rect">
                  <a:avLst/>
                </a:prstGeom>
                <a:blipFill>
                  <a:blip r:embed="rId9"/>
                  <a:stretch>
                    <a:fillRect l="-172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C41C82-E12C-30B8-94E8-A6D128122817}"/>
                    </a:ext>
                  </a:extLst>
                </p:cNvPr>
                <p:cNvSpPr txBox="1"/>
                <p:nvPr/>
              </p:nvSpPr>
              <p:spPr>
                <a:xfrm>
                  <a:off x="3123682" y="2973911"/>
                  <a:ext cx="552967" cy="5847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4" name="TextBox 13">
                  <a:extLst>
                    <a:ext uri="{FF2B5EF4-FFF2-40B4-BE49-F238E27FC236}">
                      <a16:creationId xmlns:a16="http://schemas.microsoft.com/office/drawing/2014/main" id="{39C41C82-E12C-30B8-94E8-A6D128122817}"/>
                    </a:ext>
                  </a:extLst>
                </p:cNvPr>
                <p:cNvSpPr txBox="1">
                  <a:spLocks noRot="1" noChangeAspect="1" noMove="1" noResize="1" noEditPoints="1" noAdjustHandles="1" noChangeArrowheads="1" noChangeShapeType="1" noTextEdit="1"/>
                </p:cNvSpPr>
                <p:nvPr/>
              </p:nvSpPr>
              <p:spPr>
                <a:xfrm>
                  <a:off x="3123682" y="2973911"/>
                  <a:ext cx="552967" cy="584775"/>
                </a:xfrm>
                <a:prstGeom prst="rect">
                  <a:avLst/>
                </a:prstGeom>
                <a:blipFill>
                  <a:blip r:embed="rId10"/>
                  <a:stretch>
                    <a:fillRect l="-2222"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CB3B75-3C3E-0A0E-023A-B499BDBE79AF}"/>
                    </a:ext>
                  </a:extLst>
                </p:cNvPr>
                <p:cNvSpPr txBox="1"/>
                <p:nvPr/>
              </p:nvSpPr>
              <p:spPr>
                <a:xfrm>
                  <a:off x="3161783" y="3504614"/>
                  <a:ext cx="552967" cy="5847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1</m:t>
                            </m:r>
                          </m:sub>
                        </m:sSub>
                      </m:oMath>
                    </m:oMathPara>
                  </a14:m>
                  <a:endParaRPr lang="en-US" sz="3200" dirty="0"/>
                </a:p>
              </p:txBody>
            </p:sp>
          </mc:Choice>
          <mc:Fallback xmlns="">
            <p:sp>
              <p:nvSpPr>
                <p:cNvPr id="15" name="TextBox 14">
                  <a:extLst>
                    <a:ext uri="{FF2B5EF4-FFF2-40B4-BE49-F238E27FC236}">
                      <a16:creationId xmlns:a16="http://schemas.microsoft.com/office/drawing/2014/main" id="{85CB3B75-3C3E-0A0E-023A-B499BDBE79AF}"/>
                    </a:ext>
                  </a:extLst>
                </p:cNvPr>
                <p:cNvSpPr txBox="1">
                  <a:spLocks noRot="1" noChangeAspect="1" noMove="1" noResize="1" noEditPoints="1" noAdjustHandles="1" noChangeArrowheads="1" noChangeShapeType="1" noTextEdit="1"/>
                </p:cNvSpPr>
                <p:nvPr/>
              </p:nvSpPr>
              <p:spPr>
                <a:xfrm>
                  <a:off x="3161783" y="3504614"/>
                  <a:ext cx="552967" cy="584775"/>
                </a:xfrm>
                <a:prstGeom prst="rect">
                  <a:avLst/>
                </a:prstGeom>
                <a:blipFill>
                  <a:blip r:embed="rId11"/>
                  <a:stretch>
                    <a:fillRect l="-2273" r="-2273"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FAD1A5-485D-EE0F-8825-31DABDF9054E}"/>
                    </a:ext>
                  </a:extLst>
                </p:cNvPr>
                <p:cNvSpPr txBox="1"/>
                <p:nvPr/>
              </p:nvSpPr>
              <p:spPr>
                <a:xfrm>
                  <a:off x="461741" y="435559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2</m:t>
                            </m:r>
                          </m:sub>
                        </m:sSub>
                      </m:oMath>
                    </m:oMathPara>
                  </a14:m>
                  <a:endParaRPr lang="en-US" sz="4000" dirty="0"/>
                </a:p>
              </p:txBody>
            </p:sp>
          </mc:Choice>
          <mc:Fallback xmlns="">
            <p:sp>
              <p:nvSpPr>
                <p:cNvPr id="17" name="TextBox 16">
                  <a:extLst>
                    <a:ext uri="{FF2B5EF4-FFF2-40B4-BE49-F238E27FC236}">
                      <a16:creationId xmlns:a16="http://schemas.microsoft.com/office/drawing/2014/main" id="{53FAD1A5-485D-EE0F-8825-31DABDF9054E}"/>
                    </a:ext>
                  </a:extLst>
                </p:cNvPr>
                <p:cNvSpPr txBox="1">
                  <a:spLocks noRot="1" noChangeAspect="1" noMove="1" noResize="1" noEditPoints="1" noAdjustHandles="1" noChangeArrowheads="1" noChangeShapeType="1" noTextEdit="1"/>
                </p:cNvSpPr>
                <p:nvPr/>
              </p:nvSpPr>
              <p:spPr>
                <a:xfrm>
                  <a:off x="461741" y="4355592"/>
                  <a:ext cx="718458" cy="707886"/>
                </a:xfrm>
                <a:prstGeom prst="rect">
                  <a:avLst/>
                </a:prstGeom>
                <a:blipFill>
                  <a:blip r:embed="rId12"/>
                  <a:stretch>
                    <a:fillRect l="-3509" b="-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24382849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pic>
        <p:nvPicPr>
          <p:cNvPr id="95238" name="Picture 6">
            <a:extLst>
              <a:ext uri="{FF2B5EF4-FFF2-40B4-BE49-F238E27FC236}">
                <a16:creationId xmlns:a16="http://schemas.microsoft.com/office/drawing/2014/main" id="{591E4DC8-36E7-59BF-131F-1F9FC24FE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041" y="1933619"/>
            <a:ext cx="9051913" cy="422422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latin typeface="Calibri" panose="020F0502020204030204" pitchFamily="34" charset="0"/>
                <a:cs typeface="Calibri" panose="020F0502020204030204" pitchFamily="34" charset="0"/>
              </a:rPr>
              <a:t>Character displacement</a:t>
            </a:r>
            <a:r>
              <a:rPr lang="en-US" sz="2400" dirty="0">
                <a:latin typeface="Calibri" panose="020F0502020204030204" pitchFamily="34" charset="0"/>
                <a:cs typeface="Calibri" panose="020F0502020204030204" pitchFamily="34" charset="0"/>
              </a:rPr>
              <a:t>: </a:t>
            </a:r>
            <a:r>
              <a:rPr lang="en-US" sz="2400" b="0" i="0" dirty="0">
                <a:solidFill>
                  <a:srgbClr val="202122"/>
                </a:solidFill>
                <a:effectLst/>
                <a:latin typeface="Calibri" panose="020F0502020204030204" pitchFamily="34" charset="0"/>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2738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cs typeface="Calibri" panose="020F0502020204030204" pitchFamily="34" charset="0"/>
              </a:rPr>
              <a:t>Niche partitioning</a:t>
            </a:r>
            <a:r>
              <a:rPr lang="en-US" sz="3200" dirty="0">
                <a:cs typeface="Calibri" panose="020F0502020204030204" pitchFamily="34" charset="0"/>
              </a:rPr>
              <a:t> enables organisms to avoid competitive exclusion</a:t>
            </a:r>
            <a:endParaRPr lang="en-US" sz="3200" b="1" dirty="0">
              <a:solidFill>
                <a:srgbClr val="C00000"/>
              </a:solidFill>
              <a:effectLst/>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cs typeface="Calibri" panose="020F0502020204030204" pitchFamily="34" charset="0"/>
              </a:rPr>
              <a:t>Character displacement</a:t>
            </a:r>
            <a:r>
              <a:rPr lang="en-US" sz="2400" dirty="0">
                <a:cs typeface="Calibri" panose="020F0502020204030204" pitchFamily="34" charset="0"/>
              </a:rPr>
              <a:t>: </a:t>
            </a:r>
            <a:r>
              <a:rPr lang="en-US" sz="2400" b="0" i="0" dirty="0">
                <a:solidFill>
                  <a:srgbClr val="202122"/>
                </a:solidFill>
                <a:effectLst/>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cs typeface="Calibri" panose="020F0502020204030204" pitchFamily="34" charset="0"/>
            </a:endParaRPr>
          </a:p>
        </p:txBody>
      </p:sp>
      <p:sp>
        <p:nvSpPr>
          <p:cNvPr id="2" name="AutoShape 3" descr="Catarina+Carreiro+113th+birthday">
            <a:extLst>
              <a:ext uri="{FF2B5EF4-FFF2-40B4-BE49-F238E27FC236}">
                <a16:creationId xmlns:a16="http://schemas.microsoft.com/office/drawing/2014/main" id="{4393B8B8-DB5A-5FDC-0B15-95CB6C73BB2D}"/>
              </a:ext>
            </a:extLst>
          </p:cNvPr>
          <p:cNvSpPr>
            <a:spLocks noChangeAspect="1" noChangeArrowheads="1"/>
          </p:cNvSpPr>
          <p:nvPr/>
        </p:nvSpPr>
        <p:spPr bwMode="auto">
          <a:xfrm>
            <a:off x="4171482" y="218052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AutoShape 4" descr="Catarina+Carreiro+113th+birthday">
            <a:extLst>
              <a:ext uri="{FF2B5EF4-FFF2-40B4-BE49-F238E27FC236}">
                <a16:creationId xmlns:a16="http://schemas.microsoft.com/office/drawing/2014/main" id="{748F6974-2BE3-B9F5-6FE8-3232B29D56F7}"/>
              </a:ext>
            </a:extLst>
          </p:cNvPr>
          <p:cNvSpPr>
            <a:spLocks noChangeAspect="1" noChangeArrowheads="1"/>
          </p:cNvSpPr>
          <p:nvPr/>
        </p:nvSpPr>
        <p:spPr bwMode="auto">
          <a:xfrm>
            <a:off x="4790607" y="246627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6">
            <a:extLst>
              <a:ext uri="{FF2B5EF4-FFF2-40B4-BE49-F238E27FC236}">
                <a16:creationId xmlns:a16="http://schemas.microsoft.com/office/drawing/2014/main" id="{9A9267F9-88FF-585D-936D-6E9FE6FB0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07" y="14328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F67E5DA-847D-4926-96CF-7AB2B792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007" y="37950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E4DC75FE-8282-3FD1-E4A2-5C5F67B890DF}"/>
              </a:ext>
            </a:extLst>
          </p:cNvPr>
          <p:cNvSpPr txBox="1">
            <a:spLocks noChangeArrowheads="1"/>
          </p:cNvSpPr>
          <p:nvPr/>
        </p:nvSpPr>
        <p:spPr bwMode="auto">
          <a:xfrm>
            <a:off x="7362357" y="5966709"/>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Resource</a:t>
            </a:r>
          </a:p>
        </p:txBody>
      </p:sp>
      <p:sp>
        <p:nvSpPr>
          <p:cNvPr id="9" name="Text Box 9">
            <a:extLst>
              <a:ext uri="{FF2B5EF4-FFF2-40B4-BE49-F238E27FC236}">
                <a16:creationId xmlns:a16="http://schemas.microsoft.com/office/drawing/2014/main" id="{44668BF2-AE3C-AFBA-A9B1-43BBB860DAFC}"/>
              </a:ext>
            </a:extLst>
          </p:cNvPr>
          <p:cNvSpPr txBox="1">
            <a:spLocks noChangeArrowheads="1"/>
          </p:cNvSpPr>
          <p:nvPr/>
        </p:nvSpPr>
        <p:spPr bwMode="auto">
          <a:xfrm rot="-5400000">
            <a:off x="5327976" y="471972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Use</a:t>
            </a:r>
          </a:p>
        </p:txBody>
      </p:sp>
      <p:sp>
        <p:nvSpPr>
          <p:cNvPr id="10" name="Text Box 10">
            <a:extLst>
              <a:ext uri="{FF2B5EF4-FFF2-40B4-BE49-F238E27FC236}">
                <a16:creationId xmlns:a16="http://schemas.microsoft.com/office/drawing/2014/main" id="{93452328-2739-C025-3039-72E41DD38325}"/>
              </a:ext>
            </a:extLst>
          </p:cNvPr>
          <p:cNvSpPr txBox="1">
            <a:spLocks noChangeArrowheads="1"/>
          </p:cNvSpPr>
          <p:nvPr/>
        </p:nvSpPr>
        <p:spPr bwMode="auto">
          <a:xfrm rot="-5400000">
            <a:off x="5313689" y="2351177"/>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Use</a:t>
            </a:r>
          </a:p>
        </p:txBody>
      </p:sp>
      <p:sp>
        <p:nvSpPr>
          <p:cNvPr id="11" name="Line 11">
            <a:extLst>
              <a:ext uri="{FF2B5EF4-FFF2-40B4-BE49-F238E27FC236}">
                <a16:creationId xmlns:a16="http://schemas.microsoft.com/office/drawing/2014/main" id="{FAECDC27-67D7-581F-4E36-7987D5D068C7}"/>
              </a:ext>
            </a:extLst>
          </p:cNvPr>
          <p:cNvSpPr>
            <a:spLocks noChangeShapeType="1"/>
          </p:cNvSpPr>
          <p:nvPr/>
        </p:nvSpPr>
        <p:spPr bwMode="auto">
          <a:xfrm flipH="1">
            <a:off x="8067207" y="1280409"/>
            <a:ext cx="20574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EC3CD6E1-10E5-E426-F923-31EBE917477B}"/>
              </a:ext>
            </a:extLst>
          </p:cNvPr>
          <p:cNvSpPr>
            <a:spLocks noChangeShapeType="1"/>
          </p:cNvSpPr>
          <p:nvPr/>
        </p:nvSpPr>
        <p:spPr bwMode="auto">
          <a:xfrm flipH="1">
            <a:off x="9134007" y="2118609"/>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3">
            <a:extLst>
              <a:ext uri="{FF2B5EF4-FFF2-40B4-BE49-F238E27FC236}">
                <a16:creationId xmlns:a16="http://schemas.microsoft.com/office/drawing/2014/main" id="{AB34390E-66BF-6515-9E75-08B0F4DE00E5}"/>
              </a:ext>
            </a:extLst>
          </p:cNvPr>
          <p:cNvSpPr txBox="1">
            <a:spLocks noChangeArrowheads="1"/>
          </p:cNvSpPr>
          <p:nvPr/>
        </p:nvSpPr>
        <p:spPr bwMode="auto">
          <a:xfrm>
            <a:off x="10261132" y="1089909"/>
            <a:ext cx="111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solidFill>
                  <a:schemeClr val="accent1">
                    <a:lumMod val="50000"/>
                  </a:schemeClr>
                </a:solidFill>
                <a:latin typeface="+mn-lt"/>
              </a:rPr>
              <a:t>Species A</a:t>
            </a:r>
          </a:p>
        </p:txBody>
      </p:sp>
      <p:sp>
        <p:nvSpPr>
          <p:cNvPr id="14" name="Text Box 14">
            <a:extLst>
              <a:ext uri="{FF2B5EF4-FFF2-40B4-BE49-F238E27FC236}">
                <a16:creationId xmlns:a16="http://schemas.microsoft.com/office/drawing/2014/main" id="{94B14A80-C07F-63FB-1FE9-239C7D3517CE}"/>
              </a:ext>
            </a:extLst>
          </p:cNvPr>
          <p:cNvSpPr txBox="1">
            <a:spLocks noChangeArrowheads="1"/>
          </p:cNvSpPr>
          <p:nvPr/>
        </p:nvSpPr>
        <p:spPr bwMode="auto">
          <a:xfrm>
            <a:off x="10277007" y="1904297"/>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solidFill>
                  <a:srgbClr val="008000"/>
                </a:solidFill>
                <a:latin typeface="+mn-lt"/>
              </a:rPr>
              <a:t>Species B</a:t>
            </a:r>
          </a:p>
        </p:txBody>
      </p:sp>
      <p:sp>
        <p:nvSpPr>
          <p:cNvPr id="15" name="Freeform 15" descr="Wide downward diagonal">
            <a:extLst>
              <a:ext uri="{FF2B5EF4-FFF2-40B4-BE49-F238E27FC236}">
                <a16:creationId xmlns:a16="http://schemas.microsoft.com/office/drawing/2014/main" id="{A8DD4678-3051-8819-5027-7E66D4F3DC75}"/>
              </a:ext>
            </a:extLst>
          </p:cNvPr>
          <p:cNvSpPr>
            <a:spLocks/>
          </p:cNvSpPr>
          <p:nvPr/>
        </p:nvSpPr>
        <p:spPr bwMode="auto">
          <a:xfrm>
            <a:off x="7738595" y="4938009"/>
            <a:ext cx="809625" cy="692150"/>
          </a:xfrm>
          <a:custGeom>
            <a:avLst/>
            <a:gdLst>
              <a:gd name="T0" fmla="*/ 2147483647 w 510"/>
              <a:gd name="T1" fmla="*/ 0 h 436"/>
              <a:gd name="T2" fmla="*/ 2147483647 w 510"/>
              <a:gd name="T3" fmla="*/ 2147483647 h 436"/>
              <a:gd name="T4" fmla="*/ 2147483647 w 510"/>
              <a:gd name="T5" fmla="*/ 2147483647 h 436"/>
              <a:gd name="T6" fmla="*/ 2147483647 w 510"/>
              <a:gd name="T7" fmla="*/ 2147483647 h 436"/>
              <a:gd name="T8" fmla="*/ 2147483647 w 510"/>
              <a:gd name="T9" fmla="*/ 2147483647 h 436"/>
              <a:gd name="T10" fmla="*/ 2147483647 w 510"/>
              <a:gd name="T11" fmla="*/ 2147483647 h 436"/>
              <a:gd name="T12" fmla="*/ 2147483647 w 510"/>
              <a:gd name="T13" fmla="*/ 2147483647 h 436"/>
              <a:gd name="T14" fmla="*/ 2147483647 w 510"/>
              <a:gd name="T15" fmla="*/ 2147483647 h 436"/>
              <a:gd name="T16" fmla="*/ 2147483647 w 510"/>
              <a:gd name="T17" fmla="*/ 2147483647 h 436"/>
              <a:gd name="T18" fmla="*/ 2147483647 w 510"/>
              <a:gd name="T19" fmla="*/ 2147483647 h 436"/>
              <a:gd name="T20" fmla="*/ 2147483647 w 510"/>
              <a:gd name="T21" fmla="*/ 2147483647 h 436"/>
              <a:gd name="T22" fmla="*/ 2147483647 w 510"/>
              <a:gd name="T23" fmla="*/ 2147483647 h 436"/>
              <a:gd name="T24" fmla="*/ 2147483647 w 510"/>
              <a:gd name="T25" fmla="*/ 2147483647 h 436"/>
              <a:gd name="T26" fmla="*/ 2147483647 w 510"/>
              <a:gd name="T27" fmla="*/ 2147483647 h 436"/>
              <a:gd name="T28" fmla="*/ 2147483647 w 510"/>
              <a:gd name="T29" fmla="*/ 2147483647 h 436"/>
              <a:gd name="T30" fmla="*/ 2147483647 w 510"/>
              <a:gd name="T31" fmla="*/ 2147483647 h 436"/>
              <a:gd name="T32" fmla="*/ 2147483647 w 510"/>
              <a:gd name="T33" fmla="*/ 2147483647 h 436"/>
              <a:gd name="T34" fmla="*/ 2147483647 w 510"/>
              <a:gd name="T35" fmla="*/ 2147483647 h 436"/>
              <a:gd name="T36" fmla="*/ 2147483647 w 510"/>
              <a:gd name="T37" fmla="*/ 2147483647 h 436"/>
              <a:gd name="T38" fmla="*/ 2147483647 w 510"/>
              <a:gd name="T39" fmla="*/ 2147483647 h 436"/>
              <a:gd name="T40" fmla="*/ 2147483647 w 510"/>
              <a:gd name="T41" fmla="*/ 2147483647 h 436"/>
              <a:gd name="T42" fmla="*/ 2147483647 w 510"/>
              <a:gd name="T43" fmla="*/ 2147483647 h 436"/>
              <a:gd name="T44" fmla="*/ 2147483647 w 510"/>
              <a:gd name="T45" fmla="*/ 2147483647 h 436"/>
              <a:gd name="T46" fmla="*/ 2147483647 w 510"/>
              <a:gd name="T47" fmla="*/ 2147483647 h 436"/>
              <a:gd name="T48" fmla="*/ 2147483647 w 510"/>
              <a:gd name="T49" fmla="*/ 2147483647 h 436"/>
              <a:gd name="T50" fmla="*/ 2147483647 w 510"/>
              <a:gd name="T51" fmla="*/ 2147483647 h 436"/>
              <a:gd name="T52" fmla="*/ 2147483647 w 510"/>
              <a:gd name="T53" fmla="*/ 2147483647 h 436"/>
              <a:gd name="T54" fmla="*/ 2147483647 w 510"/>
              <a:gd name="T55" fmla="*/ 0 h 4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0"/>
              <a:gd name="T85" fmla="*/ 0 h 436"/>
              <a:gd name="T86" fmla="*/ 510 w 510"/>
              <a:gd name="T87" fmla="*/ 436 h 4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0" h="436">
                <a:moveTo>
                  <a:pt x="264" y="0"/>
                </a:moveTo>
                <a:cubicBezTo>
                  <a:pt x="270" y="25"/>
                  <a:pt x="281" y="50"/>
                  <a:pt x="285" y="75"/>
                </a:cubicBezTo>
                <a:cubicBezTo>
                  <a:pt x="288" y="93"/>
                  <a:pt x="286" y="116"/>
                  <a:pt x="294" y="132"/>
                </a:cubicBezTo>
                <a:cubicBezTo>
                  <a:pt x="300" y="145"/>
                  <a:pt x="309" y="155"/>
                  <a:pt x="315" y="168"/>
                </a:cubicBezTo>
                <a:cubicBezTo>
                  <a:pt x="327" y="194"/>
                  <a:pt x="329" y="221"/>
                  <a:pt x="345" y="246"/>
                </a:cubicBezTo>
                <a:cubicBezTo>
                  <a:pt x="349" y="262"/>
                  <a:pt x="358" y="278"/>
                  <a:pt x="363" y="294"/>
                </a:cubicBezTo>
                <a:cubicBezTo>
                  <a:pt x="365" y="301"/>
                  <a:pt x="375" y="312"/>
                  <a:pt x="375" y="312"/>
                </a:cubicBezTo>
                <a:cubicBezTo>
                  <a:pt x="379" y="328"/>
                  <a:pt x="385" y="339"/>
                  <a:pt x="399" y="348"/>
                </a:cubicBezTo>
                <a:cubicBezTo>
                  <a:pt x="407" y="371"/>
                  <a:pt x="419" y="383"/>
                  <a:pt x="438" y="396"/>
                </a:cubicBezTo>
                <a:cubicBezTo>
                  <a:pt x="444" y="400"/>
                  <a:pt x="456" y="408"/>
                  <a:pt x="456" y="408"/>
                </a:cubicBezTo>
                <a:cubicBezTo>
                  <a:pt x="460" y="421"/>
                  <a:pt x="468" y="422"/>
                  <a:pt x="480" y="426"/>
                </a:cubicBezTo>
                <a:cubicBezTo>
                  <a:pt x="510" y="416"/>
                  <a:pt x="455" y="427"/>
                  <a:pt x="447" y="429"/>
                </a:cubicBezTo>
                <a:cubicBezTo>
                  <a:pt x="428" y="425"/>
                  <a:pt x="418" y="423"/>
                  <a:pt x="399" y="429"/>
                </a:cubicBezTo>
                <a:cubicBezTo>
                  <a:pt x="313" y="428"/>
                  <a:pt x="185" y="415"/>
                  <a:pt x="90" y="426"/>
                </a:cubicBezTo>
                <a:cubicBezTo>
                  <a:pt x="59" y="436"/>
                  <a:pt x="78" y="432"/>
                  <a:pt x="30" y="429"/>
                </a:cubicBezTo>
                <a:cubicBezTo>
                  <a:pt x="24" y="428"/>
                  <a:pt x="18" y="426"/>
                  <a:pt x="12" y="426"/>
                </a:cubicBezTo>
                <a:cubicBezTo>
                  <a:pt x="9" y="426"/>
                  <a:pt x="0" y="429"/>
                  <a:pt x="3" y="429"/>
                </a:cubicBezTo>
                <a:cubicBezTo>
                  <a:pt x="19" y="429"/>
                  <a:pt x="36" y="421"/>
                  <a:pt x="51" y="417"/>
                </a:cubicBezTo>
                <a:cubicBezTo>
                  <a:pt x="54" y="415"/>
                  <a:pt x="57" y="413"/>
                  <a:pt x="60" y="411"/>
                </a:cubicBezTo>
                <a:cubicBezTo>
                  <a:pt x="63" y="410"/>
                  <a:pt x="66" y="410"/>
                  <a:pt x="69" y="408"/>
                </a:cubicBezTo>
                <a:cubicBezTo>
                  <a:pt x="75" y="404"/>
                  <a:pt x="87" y="396"/>
                  <a:pt x="87" y="396"/>
                </a:cubicBezTo>
                <a:cubicBezTo>
                  <a:pt x="95" y="373"/>
                  <a:pt x="83" y="400"/>
                  <a:pt x="99" y="381"/>
                </a:cubicBezTo>
                <a:cubicBezTo>
                  <a:pt x="110" y="367"/>
                  <a:pt x="124" y="344"/>
                  <a:pt x="132" y="327"/>
                </a:cubicBezTo>
                <a:cubicBezTo>
                  <a:pt x="136" y="318"/>
                  <a:pt x="139" y="308"/>
                  <a:pt x="144" y="300"/>
                </a:cubicBezTo>
                <a:cubicBezTo>
                  <a:pt x="148" y="294"/>
                  <a:pt x="156" y="282"/>
                  <a:pt x="156" y="282"/>
                </a:cubicBezTo>
                <a:cubicBezTo>
                  <a:pt x="160" y="266"/>
                  <a:pt x="171" y="248"/>
                  <a:pt x="180" y="234"/>
                </a:cubicBezTo>
                <a:cubicBezTo>
                  <a:pt x="188" y="204"/>
                  <a:pt x="206" y="175"/>
                  <a:pt x="219" y="147"/>
                </a:cubicBezTo>
                <a:cubicBezTo>
                  <a:pt x="240" y="100"/>
                  <a:pt x="248" y="48"/>
                  <a:pt x="264" y="0"/>
                </a:cubicBezTo>
                <a:close/>
              </a:path>
            </a:pathLst>
          </a:custGeom>
          <a:pattFill prst="wdDnDiag">
            <a:fgClr>
              <a:schemeClr val="tx1"/>
            </a:fgClr>
            <a:bgClr>
              <a:schemeClr val="bg1"/>
            </a:bgClr>
          </a:pattFill>
          <a:ln w="9525">
            <a:solidFill>
              <a:schemeClr val="tx1"/>
            </a:solidFill>
            <a:round/>
            <a:headEnd/>
            <a:tailEnd/>
          </a:ln>
        </p:spPr>
        <p:txBody>
          <a:bodyPr/>
          <a:lstStyle/>
          <a:p>
            <a:endParaRPr lang="en-US"/>
          </a:p>
        </p:txBody>
      </p:sp>
      <p:sp>
        <p:nvSpPr>
          <p:cNvPr id="16" name="Text Box 16">
            <a:extLst>
              <a:ext uri="{FF2B5EF4-FFF2-40B4-BE49-F238E27FC236}">
                <a16:creationId xmlns:a16="http://schemas.microsoft.com/office/drawing/2014/main" id="{2D871F8F-8FD1-B3C3-C1D4-FB54055DC22A}"/>
              </a:ext>
            </a:extLst>
          </p:cNvPr>
          <p:cNvSpPr txBox="1">
            <a:spLocks noChangeArrowheads="1"/>
          </p:cNvSpPr>
          <p:nvPr/>
        </p:nvSpPr>
        <p:spPr bwMode="auto">
          <a:xfrm>
            <a:off x="10108732" y="5204709"/>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Competition</a:t>
            </a:r>
          </a:p>
        </p:txBody>
      </p:sp>
      <p:sp>
        <p:nvSpPr>
          <p:cNvPr id="17" name="Line 17">
            <a:extLst>
              <a:ext uri="{FF2B5EF4-FFF2-40B4-BE49-F238E27FC236}">
                <a16:creationId xmlns:a16="http://schemas.microsoft.com/office/drawing/2014/main" id="{52D44341-02BB-379B-6485-CDFC2FCEF42D}"/>
              </a:ext>
            </a:extLst>
          </p:cNvPr>
          <p:cNvSpPr>
            <a:spLocks noChangeShapeType="1"/>
          </p:cNvSpPr>
          <p:nvPr/>
        </p:nvSpPr>
        <p:spPr bwMode="auto">
          <a:xfrm flipH="1">
            <a:off x="8372007" y="5395209"/>
            <a:ext cx="1600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Text Box 18">
            <a:extLst>
              <a:ext uri="{FF2B5EF4-FFF2-40B4-BE49-F238E27FC236}">
                <a16:creationId xmlns:a16="http://schemas.microsoft.com/office/drawing/2014/main" id="{25FCA56C-B617-32CA-AE5D-ADB66313E34B}"/>
              </a:ext>
            </a:extLst>
          </p:cNvPr>
          <p:cNvSpPr txBox="1">
            <a:spLocks noChangeArrowheads="1"/>
          </p:cNvSpPr>
          <p:nvPr/>
        </p:nvSpPr>
        <p:spPr bwMode="auto">
          <a:xfrm>
            <a:off x="3342807" y="6400097"/>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a:latin typeface="+mn-lt"/>
              </a:rPr>
              <a:t>When niches overlap, competition results</a:t>
            </a:r>
          </a:p>
        </p:txBody>
      </p:sp>
    </p:spTree>
    <p:extLst>
      <p:ext uri="{BB962C8B-B14F-4D97-AF65-F5344CB8AC3E}">
        <p14:creationId xmlns:p14="http://schemas.microsoft.com/office/powerpoint/2010/main" val="2452100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cs typeface="Calibri" panose="020F0502020204030204" pitchFamily="34" charset="0"/>
              </a:rPr>
              <a:t>Niche partitioning</a:t>
            </a:r>
            <a:r>
              <a:rPr lang="en-US" sz="3200" dirty="0">
                <a:cs typeface="Calibri" panose="020F0502020204030204" pitchFamily="34" charset="0"/>
              </a:rPr>
              <a:t> enables organisms to avoid competitive exclusion</a:t>
            </a:r>
            <a:endParaRPr lang="en-US" sz="3200" b="1" dirty="0">
              <a:solidFill>
                <a:srgbClr val="C00000"/>
              </a:solidFill>
              <a:effectLst/>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cs typeface="Calibri" panose="020F0502020204030204" pitchFamily="34" charset="0"/>
              </a:rPr>
              <a:t>Character displacement</a:t>
            </a:r>
            <a:r>
              <a:rPr lang="en-US" sz="2400" dirty="0">
                <a:cs typeface="Calibri" panose="020F0502020204030204" pitchFamily="34" charset="0"/>
              </a:rPr>
              <a:t>: </a:t>
            </a:r>
            <a:r>
              <a:rPr lang="en-US" sz="2400" b="0" i="0" dirty="0">
                <a:solidFill>
                  <a:srgbClr val="202122"/>
                </a:solidFill>
                <a:effectLst/>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cs typeface="Calibri" panose="020F0502020204030204" pitchFamily="34" charset="0"/>
            </a:endParaRPr>
          </a:p>
        </p:txBody>
      </p:sp>
      <p:sp>
        <p:nvSpPr>
          <p:cNvPr id="2" name="AutoShape 3" descr="Catarina+Carreiro+113th+birthday">
            <a:extLst>
              <a:ext uri="{FF2B5EF4-FFF2-40B4-BE49-F238E27FC236}">
                <a16:creationId xmlns:a16="http://schemas.microsoft.com/office/drawing/2014/main" id="{4393B8B8-DB5A-5FDC-0B15-95CB6C73BB2D}"/>
              </a:ext>
            </a:extLst>
          </p:cNvPr>
          <p:cNvSpPr>
            <a:spLocks noChangeAspect="1" noChangeArrowheads="1"/>
          </p:cNvSpPr>
          <p:nvPr/>
        </p:nvSpPr>
        <p:spPr bwMode="auto">
          <a:xfrm>
            <a:off x="4171482" y="218052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AutoShape 4" descr="Catarina+Carreiro+113th+birthday">
            <a:extLst>
              <a:ext uri="{FF2B5EF4-FFF2-40B4-BE49-F238E27FC236}">
                <a16:creationId xmlns:a16="http://schemas.microsoft.com/office/drawing/2014/main" id="{748F6974-2BE3-B9F5-6FE8-3232B29D56F7}"/>
              </a:ext>
            </a:extLst>
          </p:cNvPr>
          <p:cNvSpPr>
            <a:spLocks noChangeAspect="1" noChangeArrowheads="1"/>
          </p:cNvSpPr>
          <p:nvPr/>
        </p:nvSpPr>
        <p:spPr bwMode="auto">
          <a:xfrm>
            <a:off x="4790607" y="246627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6">
            <a:extLst>
              <a:ext uri="{FF2B5EF4-FFF2-40B4-BE49-F238E27FC236}">
                <a16:creationId xmlns:a16="http://schemas.microsoft.com/office/drawing/2014/main" id="{9A9267F9-88FF-585D-936D-6E9FE6FB0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07" y="14328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F67E5DA-847D-4926-96CF-7AB2B792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007" y="37950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E4DC75FE-8282-3FD1-E4A2-5C5F67B890DF}"/>
              </a:ext>
            </a:extLst>
          </p:cNvPr>
          <p:cNvSpPr txBox="1">
            <a:spLocks noChangeArrowheads="1"/>
          </p:cNvSpPr>
          <p:nvPr/>
        </p:nvSpPr>
        <p:spPr bwMode="auto">
          <a:xfrm>
            <a:off x="7362357" y="5966709"/>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Resource</a:t>
            </a:r>
          </a:p>
        </p:txBody>
      </p:sp>
      <p:sp>
        <p:nvSpPr>
          <p:cNvPr id="9" name="Text Box 9">
            <a:extLst>
              <a:ext uri="{FF2B5EF4-FFF2-40B4-BE49-F238E27FC236}">
                <a16:creationId xmlns:a16="http://schemas.microsoft.com/office/drawing/2014/main" id="{44668BF2-AE3C-AFBA-A9B1-43BBB860DAFC}"/>
              </a:ext>
            </a:extLst>
          </p:cNvPr>
          <p:cNvSpPr txBox="1">
            <a:spLocks noChangeArrowheads="1"/>
          </p:cNvSpPr>
          <p:nvPr/>
        </p:nvSpPr>
        <p:spPr bwMode="auto">
          <a:xfrm rot="-5400000">
            <a:off x="5327976" y="471972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Use</a:t>
            </a:r>
          </a:p>
        </p:txBody>
      </p:sp>
      <p:sp>
        <p:nvSpPr>
          <p:cNvPr id="10" name="Text Box 10">
            <a:extLst>
              <a:ext uri="{FF2B5EF4-FFF2-40B4-BE49-F238E27FC236}">
                <a16:creationId xmlns:a16="http://schemas.microsoft.com/office/drawing/2014/main" id="{93452328-2739-C025-3039-72E41DD38325}"/>
              </a:ext>
            </a:extLst>
          </p:cNvPr>
          <p:cNvSpPr txBox="1">
            <a:spLocks noChangeArrowheads="1"/>
          </p:cNvSpPr>
          <p:nvPr/>
        </p:nvSpPr>
        <p:spPr bwMode="auto">
          <a:xfrm rot="-5400000">
            <a:off x="5313689" y="2351177"/>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Use</a:t>
            </a:r>
          </a:p>
        </p:txBody>
      </p:sp>
      <p:sp>
        <p:nvSpPr>
          <p:cNvPr id="11" name="Line 11">
            <a:extLst>
              <a:ext uri="{FF2B5EF4-FFF2-40B4-BE49-F238E27FC236}">
                <a16:creationId xmlns:a16="http://schemas.microsoft.com/office/drawing/2014/main" id="{FAECDC27-67D7-581F-4E36-7987D5D068C7}"/>
              </a:ext>
            </a:extLst>
          </p:cNvPr>
          <p:cNvSpPr>
            <a:spLocks noChangeShapeType="1"/>
          </p:cNvSpPr>
          <p:nvPr/>
        </p:nvSpPr>
        <p:spPr bwMode="auto">
          <a:xfrm flipH="1">
            <a:off x="8067207" y="1280409"/>
            <a:ext cx="20574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EC3CD6E1-10E5-E426-F923-31EBE917477B}"/>
              </a:ext>
            </a:extLst>
          </p:cNvPr>
          <p:cNvSpPr>
            <a:spLocks noChangeShapeType="1"/>
          </p:cNvSpPr>
          <p:nvPr/>
        </p:nvSpPr>
        <p:spPr bwMode="auto">
          <a:xfrm flipH="1">
            <a:off x="9134007" y="2118609"/>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3">
            <a:extLst>
              <a:ext uri="{FF2B5EF4-FFF2-40B4-BE49-F238E27FC236}">
                <a16:creationId xmlns:a16="http://schemas.microsoft.com/office/drawing/2014/main" id="{AB34390E-66BF-6515-9E75-08B0F4DE00E5}"/>
              </a:ext>
            </a:extLst>
          </p:cNvPr>
          <p:cNvSpPr txBox="1">
            <a:spLocks noChangeArrowheads="1"/>
          </p:cNvSpPr>
          <p:nvPr/>
        </p:nvSpPr>
        <p:spPr bwMode="auto">
          <a:xfrm>
            <a:off x="10261132" y="1089909"/>
            <a:ext cx="111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solidFill>
                  <a:schemeClr val="accent1">
                    <a:lumMod val="50000"/>
                  </a:schemeClr>
                </a:solidFill>
                <a:latin typeface="+mn-lt"/>
              </a:rPr>
              <a:t>Species A</a:t>
            </a:r>
          </a:p>
        </p:txBody>
      </p:sp>
      <p:sp>
        <p:nvSpPr>
          <p:cNvPr id="14" name="Text Box 14">
            <a:extLst>
              <a:ext uri="{FF2B5EF4-FFF2-40B4-BE49-F238E27FC236}">
                <a16:creationId xmlns:a16="http://schemas.microsoft.com/office/drawing/2014/main" id="{94B14A80-C07F-63FB-1FE9-239C7D3517CE}"/>
              </a:ext>
            </a:extLst>
          </p:cNvPr>
          <p:cNvSpPr txBox="1">
            <a:spLocks noChangeArrowheads="1"/>
          </p:cNvSpPr>
          <p:nvPr/>
        </p:nvSpPr>
        <p:spPr bwMode="auto">
          <a:xfrm>
            <a:off x="10277007" y="1904297"/>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solidFill>
                  <a:srgbClr val="008000"/>
                </a:solidFill>
                <a:latin typeface="+mn-lt"/>
              </a:rPr>
              <a:t>Species B</a:t>
            </a:r>
          </a:p>
        </p:txBody>
      </p:sp>
      <p:sp>
        <p:nvSpPr>
          <p:cNvPr id="15" name="Freeform 15" descr="Wide downward diagonal">
            <a:extLst>
              <a:ext uri="{FF2B5EF4-FFF2-40B4-BE49-F238E27FC236}">
                <a16:creationId xmlns:a16="http://schemas.microsoft.com/office/drawing/2014/main" id="{A8DD4678-3051-8819-5027-7E66D4F3DC75}"/>
              </a:ext>
            </a:extLst>
          </p:cNvPr>
          <p:cNvSpPr>
            <a:spLocks/>
          </p:cNvSpPr>
          <p:nvPr/>
        </p:nvSpPr>
        <p:spPr bwMode="auto">
          <a:xfrm>
            <a:off x="7738595" y="4938009"/>
            <a:ext cx="809625" cy="692150"/>
          </a:xfrm>
          <a:custGeom>
            <a:avLst/>
            <a:gdLst>
              <a:gd name="T0" fmla="*/ 2147483647 w 510"/>
              <a:gd name="T1" fmla="*/ 0 h 436"/>
              <a:gd name="T2" fmla="*/ 2147483647 w 510"/>
              <a:gd name="T3" fmla="*/ 2147483647 h 436"/>
              <a:gd name="T4" fmla="*/ 2147483647 w 510"/>
              <a:gd name="T5" fmla="*/ 2147483647 h 436"/>
              <a:gd name="T6" fmla="*/ 2147483647 w 510"/>
              <a:gd name="T7" fmla="*/ 2147483647 h 436"/>
              <a:gd name="T8" fmla="*/ 2147483647 w 510"/>
              <a:gd name="T9" fmla="*/ 2147483647 h 436"/>
              <a:gd name="T10" fmla="*/ 2147483647 w 510"/>
              <a:gd name="T11" fmla="*/ 2147483647 h 436"/>
              <a:gd name="T12" fmla="*/ 2147483647 w 510"/>
              <a:gd name="T13" fmla="*/ 2147483647 h 436"/>
              <a:gd name="T14" fmla="*/ 2147483647 w 510"/>
              <a:gd name="T15" fmla="*/ 2147483647 h 436"/>
              <a:gd name="T16" fmla="*/ 2147483647 w 510"/>
              <a:gd name="T17" fmla="*/ 2147483647 h 436"/>
              <a:gd name="T18" fmla="*/ 2147483647 w 510"/>
              <a:gd name="T19" fmla="*/ 2147483647 h 436"/>
              <a:gd name="T20" fmla="*/ 2147483647 w 510"/>
              <a:gd name="T21" fmla="*/ 2147483647 h 436"/>
              <a:gd name="T22" fmla="*/ 2147483647 w 510"/>
              <a:gd name="T23" fmla="*/ 2147483647 h 436"/>
              <a:gd name="T24" fmla="*/ 2147483647 w 510"/>
              <a:gd name="T25" fmla="*/ 2147483647 h 436"/>
              <a:gd name="T26" fmla="*/ 2147483647 w 510"/>
              <a:gd name="T27" fmla="*/ 2147483647 h 436"/>
              <a:gd name="T28" fmla="*/ 2147483647 w 510"/>
              <a:gd name="T29" fmla="*/ 2147483647 h 436"/>
              <a:gd name="T30" fmla="*/ 2147483647 w 510"/>
              <a:gd name="T31" fmla="*/ 2147483647 h 436"/>
              <a:gd name="T32" fmla="*/ 2147483647 w 510"/>
              <a:gd name="T33" fmla="*/ 2147483647 h 436"/>
              <a:gd name="T34" fmla="*/ 2147483647 w 510"/>
              <a:gd name="T35" fmla="*/ 2147483647 h 436"/>
              <a:gd name="T36" fmla="*/ 2147483647 w 510"/>
              <a:gd name="T37" fmla="*/ 2147483647 h 436"/>
              <a:gd name="T38" fmla="*/ 2147483647 w 510"/>
              <a:gd name="T39" fmla="*/ 2147483647 h 436"/>
              <a:gd name="T40" fmla="*/ 2147483647 w 510"/>
              <a:gd name="T41" fmla="*/ 2147483647 h 436"/>
              <a:gd name="T42" fmla="*/ 2147483647 w 510"/>
              <a:gd name="T43" fmla="*/ 2147483647 h 436"/>
              <a:gd name="T44" fmla="*/ 2147483647 w 510"/>
              <a:gd name="T45" fmla="*/ 2147483647 h 436"/>
              <a:gd name="T46" fmla="*/ 2147483647 w 510"/>
              <a:gd name="T47" fmla="*/ 2147483647 h 436"/>
              <a:gd name="T48" fmla="*/ 2147483647 w 510"/>
              <a:gd name="T49" fmla="*/ 2147483647 h 436"/>
              <a:gd name="T50" fmla="*/ 2147483647 w 510"/>
              <a:gd name="T51" fmla="*/ 2147483647 h 436"/>
              <a:gd name="T52" fmla="*/ 2147483647 w 510"/>
              <a:gd name="T53" fmla="*/ 2147483647 h 436"/>
              <a:gd name="T54" fmla="*/ 2147483647 w 510"/>
              <a:gd name="T55" fmla="*/ 0 h 4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0"/>
              <a:gd name="T85" fmla="*/ 0 h 436"/>
              <a:gd name="T86" fmla="*/ 510 w 510"/>
              <a:gd name="T87" fmla="*/ 436 h 4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0" h="436">
                <a:moveTo>
                  <a:pt x="264" y="0"/>
                </a:moveTo>
                <a:cubicBezTo>
                  <a:pt x="270" y="25"/>
                  <a:pt x="281" y="50"/>
                  <a:pt x="285" y="75"/>
                </a:cubicBezTo>
                <a:cubicBezTo>
                  <a:pt x="288" y="93"/>
                  <a:pt x="286" y="116"/>
                  <a:pt x="294" y="132"/>
                </a:cubicBezTo>
                <a:cubicBezTo>
                  <a:pt x="300" y="145"/>
                  <a:pt x="309" y="155"/>
                  <a:pt x="315" y="168"/>
                </a:cubicBezTo>
                <a:cubicBezTo>
                  <a:pt x="327" y="194"/>
                  <a:pt x="329" y="221"/>
                  <a:pt x="345" y="246"/>
                </a:cubicBezTo>
                <a:cubicBezTo>
                  <a:pt x="349" y="262"/>
                  <a:pt x="358" y="278"/>
                  <a:pt x="363" y="294"/>
                </a:cubicBezTo>
                <a:cubicBezTo>
                  <a:pt x="365" y="301"/>
                  <a:pt x="375" y="312"/>
                  <a:pt x="375" y="312"/>
                </a:cubicBezTo>
                <a:cubicBezTo>
                  <a:pt x="379" y="328"/>
                  <a:pt x="385" y="339"/>
                  <a:pt x="399" y="348"/>
                </a:cubicBezTo>
                <a:cubicBezTo>
                  <a:pt x="407" y="371"/>
                  <a:pt x="419" y="383"/>
                  <a:pt x="438" y="396"/>
                </a:cubicBezTo>
                <a:cubicBezTo>
                  <a:pt x="444" y="400"/>
                  <a:pt x="456" y="408"/>
                  <a:pt x="456" y="408"/>
                </a:cubicBezTo>
                <a:cubicBezTo>
                  <a:pt x="460" y="421"/>
                  <a:pt x="468" y="422"/>
                  <a:pt x="480" y="426"/>
                </a:cubicBezTo>
                <a:cubicBezTo>
                  <a:pt x="510" y="416"/>
                  <a:pt x="455" y="427"/>
                  <a:pt x="447" y="429"/>
                </a:cubicBezTo>
                <a:cubicBezTo>
                  <a:pt x="428" y="425"/>
                  <a:pt x="418" y="423"/>
                  <a:pt x="399" y="429"/>
                </a:cubicBezTo>
                <a:cubicBezTo>
                  <a:pt x="313" y="428"/>
                  <a:pt x="185" y="415"/>
                  <a:pt x="90" y="426"/>
                </a:cubicBezTo>
                <a:cubicBezTo>
                  <a:pt x="59" y="436"/>
                  <a:pt x="78" y="432"/>
                  <a:pt x="30" y="429"/>
                </a:cubicBezTo>
                <a:cubicBezTo>
                  <a:pt x="24" y="428"/>
                  <a:pt x="18" y="426"/>
                  <a:pt x="12" y="426"/>
                </a:cubicBezTo>
                <a:cubicBezTo>
                  <a:pt x="9" y="426"/>
                  <a:pt x="0" y="429"/>
                  <a:pt x="3" y="429"/>
                </a:cubicBezTo>
                <a:cubicBezTo>
                  <a:pt x="19" y="429"/>
                  <a:pt x="36" y="421"/>
                  <a:pt x="51" y="417"/>
                </a:cubicBezTo>
                <a:cubicBezTo>
                  <a:pt x="54" y="415"/>
                  <a:pt x="57" y="413"/>
                  <a:pt x="60" y="411"/>
                </a:cubicBezTo>
                <a:cubicBezTo>
                  <a:pt x="63" y="410"/>
                  <a:pt x="66" y="410"/>
                  <a:pt x="69" y="408"/>
                </a:cubicBezTo>
                <a:cubicBezTo>
                  <a:pt x="75" y="404"/>
                  <a:pt x="87" y="396"/>
                  <a:pt x="87" y="396"/>
                </a:cubicBezTo>
                <a:cubicBezTo>
                  <a:pt x="95" y="373"/>
                  <a:pt x="83" y="400"/>
                  <a:pt x="99" y="381"/>
                </a:cubicBezTo>
                <a:cubicBezTo>
                  <a:pt x="110" y="367"/>
                  <a:pt x="124" y="344"/>
                  <a:pt x="132" y="327"/>
                </a:cubicBezTo>
                <a:cubicBezTo>
                  <a:pt x="136" y="318"/>
                  <a:pt x="139" y="308"/>
                  <a:pt x="144" y="300"/>
                </a:cubicBezTo>
                <a:cubicBezTo>
                  <a:pt x="148" y="294"/>
                  <a:pt x="156" y="282"/>
                  <a:pt x="156" y="282"/>
                </a:cubicBezTo>
                <a:cubicBezTo>
                  <a:pt x="160" y="266"/>
                  <a:pt x="171" y="248"/>
                  <a:pt x="180" y="234"/>
                </a:cubicBezTo>
                <a:cubicBezTo>
                  <a:pt x="188" y="204"/>
                  <a:pt x="206" y="175"/>
                  <a:pt x="219" y="147"/>
                </a:cubicBezTo>
                <a:cubicBezTo>
                  <a:pt x="240" y="100"/>
                  <a:pt x="248" y="48"/>
                  <a:pt x="264" y="0"/>
                </a:cubicBezTo>
                <a:close/>
              </a:path>
            </a:pathLst>
          </a:custGeom>
          <a:pattFill prst="wdDnDiag">
            <a:fgClr>
              <a:schemeClr val="tx1"/>
            </a:fgClr>
            <a:bgClr>
              <a:schemeClr val="bg1"/>
            </a:bgClr>
          </a:pattFill>
          <a:ln w="9525">
            <a:solidFill>
              <a:schemeClr val="tx1"/>
            </a:solidFill>
            <a:round/>
            <a:headEnd/>
            <a:tailEnd/>
          </a:ln>
        </p:spPr>
        <p:txBody>
          <a:bodyPr/>
          <a:lstStyle/>
          <a:p>
            <a:endParaRPr lang="en-US"/>
          </a:p>
        </p:txBody>
      </p:sp>
      <p:sp>
        <p:nvSpPr>
          <p:cNvPr id="16" name="Text Box 16">
            <a:extLst>
              <a:ext uri="{FF2B5EF4-FFF2-40B4-BE49-F238E27FC236}">
                <a16:creationId xmlns:a16="http://schemas.microsoft.com/office/drawing/2014/main" id="{2D871F8F-8FD1-B3C3-C1D4-FB54055DC22A}"/>
              </a:ext>
            </a:extLst>
          </p:cNvPr>
          <p:cNvSpPr txBox="1">
            <a:spLocks noChangeArrowheads="1"/>
          </p:cNvSpPr>
          <p:nvPr/>
        </p:nvSpPr>
        <p:spPr bwMode="auto">
          <a:xfrm>
            <a:off x="5583564" y="6460316"/>
            <a:ext cx="4517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Character displacement forces niches apart.</a:t>
            </a:r>
          </a:p>
        </p:txBody>
      </p:sp>
      <p:cxnSp>
        <p:nvCxnSpPr>
          <p:cNvPr id="21" name="Straight Arrow Connector 20">
            <a:extLst>
              <a:ext uri="{FF2B5EF4-FFF2-40B4-BE49-F238E27FC236}">
                <a16:creationId xmlns:a16="http://schemas.microsoft.com/office/drawing/2014/main" id="{B349EF4D-29D3-6377-9FA7-2100F1D433B8}"/>
              </a:ext>
            </a:extLst>
          </p:cNvPr>
          <p:cNvCxnSpPr>
            <a:cxnSpLocks/>
          </p:cNvCxnSpPr>
          <p:nvPr/>
        </p:nvCxnSpPr>
        <p:spPr>
          <a:xfrm>
            <a:off x="7965476" y="4154773"/>
            <a:ext cx="36905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910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133350" y="1015394"/>
            <a:ext cx="5483952"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Often 10-25 large mammalian herbivores coexisting in the same African savanna!</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pic>
        <p:nvPicPr>
          <p:cNvPr id="105474" name="Picture 2">
            <a:extLst>
              <a:ext uri="{FF2B5EF4-FFF2-40B4-BE49-F238E27FC236}">
                <a16:creationId xmlns:a16="http://schemas.microsoft.com/office/drawing/2014/main" id="{4A4083B0-CA1C-6397-8052-FB86171527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78"/>
          <a:stretch/>
        </p:blipFill>
        <p:spPr bwMode="auto">
          <a:xfrm>
            <a:off x="831988" y="1981758"/>
            <a:ext cx="3397112" cy="47404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106252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591301" y="2010986"/>
            <a:ext cx="456805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Dietary overlap is higher in similar-sized mammals</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A2F81913-A977-5F34-1CD9-EE68B6F27F1F}"/>
              </a:ext>
            </a:extLst>
          </p:cNvPr>
          <p:cNvPicPr>
            <a:picLocks noChangeAspect="1"/>
          </p:cNvPicPr>
          <p:nvPr/>
        </p:nvPicPr>
        <p:blipFill>
          <a:blip r:embed="rId4"/>
          <a:stretch>
            <a:fillRect/>
          </a:stretch>
        </p:blipFill>
        <p:spPr>
          <a:xfrm>
            <a:off x="38192" y="2841983"/>
            <a:ext cx="5674269" cy="3111405"/>
          </a:xfrm>
          <a:prstGeom prst="rect">
            <a:avLst/>
          </a:prstGeom>
        </p:spPr>
      </p:pic>
    </p:spTree>
    <p:extLst>
      <p:ext uri="{BB962C8B-B14F-4D97-AF65-F5344CB8AC3E}">
        <p14:creationId xmlns:p14="http://schemas.microsoft.com/office/powerpoint/2010/main" val="2375916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latin typeface="Helvetica" pitchFamily="2" charset="0"/>
              </a:rPr>
              <a:t>intraspecies competition of species 1 (akin to logistic growth)</a:t>
            </a:r>
            <a:endParaRPr lang="en-US" dirty="0">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latin typeface="Helvetica" pitchFamily="2" charset="0"/>
              </a:rPr>
              <a:t>intraspecies competition of species 2</a:t>
            </a:r>
            <a:endParaRPr lang="en-US" dirty="0">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41B4F313-AF7B-76ED-903C-C69CF022500C}"/>
              </a:ext>
            </a:extLst>
          </p:cNvPr>
          <p:cNvSpPr txBox="1"/>
          <p:nvPr/>
        </p:nvSpPr>
        <p:spPr>
          <a:xfrm>
            <a:off x="6941364" y="1211067"/>
            <a:ext cx="4257904" cy="3046988"/>
          </a:xfrm>
          <a:prstGeom prst="rect">
            <a:avLst/>
          </a:prstGeom>
          <a:noFill/>
        </p:spPr>
        <p:txBody>
          <a:bodyPr wrap="square">
            <a:spAutoFit/>
          </a:bodyPr>
          <a:lstStyle/>
          <a:p>
            <a:pPr algn="ctr"/>
            <a:r>
              <a:rPr lang="en-US" sz="2400" dirty="0">
                <a:latin typeface="Helvetica" pitchFamily="2" charset="0"/>
              </a:rPr>
              <a:t>Each species is </a:t>
            </a:r>
            <a:r>
              <a:rPr lang="en-US" sz="2400" b="1" dirty="0">
                <a:solidFill>
                  <a:srgbClr val="C00000"/>
                </a:solidFill>
                <a:latin typeface="Helvetica" pitchFamily="2" charset="0"/>
              </a:rPr>
              <a:t>self-regulated </a:t>
            </a:r>
            <a:r>
              <a:rPr lang="en-US" sz="2400" dirty="0">
                <a:latin typeface="Helvetica" pitchFamily="2" charset="0"/>
              </a:rPr>
              <a:t>by logistic growth and its own carrying capacity (</a:t>
            </a:r>
            <a:r>
              <a:rPr lang="en-US" sz="2400" b="1" dirty="0">
                <a:solidFill>
                  <a:srgbClr val="C00000"/>
                </a:solidFill>
                <a:latin typeface="Helvetica" pitchFamily="2" charset="0"/>
              </a:rPr>
              <a:t>K</a:t>
            </a:r>
            <a:r>
              <a:rPr lang="en-US" sz="2400" dirty="0">
                <a:latin typeface="Helvetica" pitchFamily="2" charset="0"/>
              </a:rPr>
              <a:t>) and growth rate (</a:t>
            </a:r>
            <a:r>
              <a:rPr lang="en-US" sz="2400" b="1" dirty="0">
                <a:solidFill>
                  <a:srgbClr val="C00000"/>
                </a:solidFill>
                <a:latin typeface="Helvetica" pitchFamily="2" charset="0"/>
              </a:rPr>
              <a:t>r</a:t>
            </a:r>
            <a:r>
              <a:rPr lang="en-US" sz="2400" dirty="0">
                <a:latin typeface="Helvetica" pitchFamily="2" charset="0"/>
              </a:rPr>
              <a:t>).</a:t>
            </a:r>
          </a:p>
          <a:p>
            <a:pPr algn="ctr"/>
            <a:endParaRPr lang="en-US" sz="2400" dirty="0">
              <a:effectLst/>
              <a:latin typeface="Helvetica" pitchFamily="2" charset="0"/>
            </a:endParaRPr>
          </a:p>
          <a:p>
            <a:pPr algn="ctr"/>
            <a:r>
              <a:rPr lang="en-US" sz="2400" dirty="0">
                <a:latin typeface="Helvetica" pitchFamily="2" charset="0"/>
              </a:rPr>
              <a:t>But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
        <p:nvSpPr>
          <p:cNvPr id="16" name="Rectangle 15">
            <a:extLst>
              <a:ext uri="{FF2B5EF4-FFF2-40B4-BE49-F238E27FC236}">
                <a16:creationId xmlns:a16="http://schemas.microsoft.com/office/drawing/2014/main" id="{803FC051-72D0-0A5A-0600-194C0061C625}"/>
              </a:ext>
            </a:extLst>
          </p:cNvPr>
          <p:cNvSpPr/>
          <p:nvPr/>
        </p:nvSpPr>
        <p:spPr>
          <a:xfrm>
            <a:off x="6719583" y="2928258"/>
            <a:ext cx="4658469" cy="2669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F44EAEF-A13A-DE0B-9EA5-29C551A25AB3}"/>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i="1">
                                  <a:solidFill>
                                    <a:srgbClr val="C00000"/>
                                  </a:solidFill>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EF44EAEF-A13A-DE0B-9EA5-29C551A25AB3}"/>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3"/>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4720174-F950-3541-7E1E-A69F12491EDE}"/>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E4720174-F950-3541-7E1E-A69F12491EDE}"/>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4"/>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10572975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Consumer resource partitioning</a:t>
            </a:r>
            <a:r>
              <a:rPr lang="en-US" sz="3200" dirty="0">
                <a:latin typeface="Calibri" panose="020F0502020204030204" pitchFamily="34" charset="0"/>
                <a:cs typeface="Calibri" panose="020F0502020204030204" pitchFamily="34" charset="0"/>
              </a:rPr>
              <a:t> in the African savanna</a:t>
            </a:r>
            <a:endParaRPr lang="en-US" sz="3200" b="1" dirty="0">
              <a:solidFill>
                <a:srgbClr val="C00000"/>
              </a:solidFill>
              <a:effectLst/>
              <a:latin typeface="Calibri" panose="020F0502020204030204" pitchFamily="34" charset="0"/>
              <a:cs typeface="Calibri" panose="020F0502020204030204" pitchFamily="34" charset="0"/>
            </a:endParaRP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3700011" y="74667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
        <p:nvSpPr>
          <p:cNvPr id="3" name="TextBox 2">
            <a:extLst>
              <a:ext uri="{FF2B5EF4-FFF2-40B4-BE49-F238E27FC236}">
                <a16:creationId xmlns:a16="http://schemas.microsoft.com/office/drawing/2014/main" id="{09713FF1-5E9B-9F86-BE2F-7FE06008A6FF}"/>
              </a:ext>
            </a:extLst>
          </p:cNvPr>
          <p:cNvSpPr txBox="1"/>
          <p:nvPr/>
        </p:nvSpPr>
        <p:spPr>
          <a:xfrm>
            <a:off x="8555289" y="3429000"/>
            <a:ext cx="221980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Browser</a:t>
            </a:r>
          </a:p>
          <a:p>
            <a:pPr algn="ctr"/>
            <a:r>
              <a:rPr lang="en-US" sz="2400" dirty="0">
                <a:latin typeface="Calibri" panose="020F0502020204030204" pitchFamily="34" charset="0"/>
                <a:cs typeface="Calibri" panose="020F0502020204030204" pitchFamily="34" charset="0"/>
              </a:rPr>
              <a:t>(specialist)</a:t>
            </a:r>
          </a:p>
        </p:txBody>
      </p:sp>
      <p:cxnSp>
        <p:nvCxnSpPr>
          <p:cNvPr id="7" name="Straight Arrow Connector 6">
            <a:extLst>
              <a:ext uri="{FF2B5EF4-FFF2-40B4-BE49-F238E27FC236}">
                <a16:creationId xmlns:a16="http://schemas.microsoft.com/office/drawing/2014/main" id="{26090861-FD90-4E30-B6F7-5DAC29B5EBF5}"/>
              </a:ext>
            </a:extLst>
          </p:cNvPr>
          <p:cNvCxnSpPr>
            <a:cxnSpLocks/>
          </p:cNvCxnSpPr>
          <p:nvPr/>
        </p:nvCxnSpPr>
        <p:spPr>
          <a:xfrm flipH="1" flipV="1">
            <a:off x="8509216" y="2864720"/>
            <a:ext cx="354565" cy="564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081F531-62ED-2D4F-25B3-0F1BDECAA148}"/>
              </a:ext>
            </a:extLst>
          </p:cNvPr>
          <p:cNvSpPr txBox="1"/>
          <p:nvPr/>
        </p:nvSpPr>
        <p:spPr>
          <a:xfrm>
            <a:off x="1839167" y="3267670"/>
            <a:ext cx="221980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Grazer</a:t>
            </a:r>
          </a:p>
          <a:p>
            <a:pPr algn="ctr"/>
            <a:r>
              <a:rPr lang="en-US" sz="2400" dirty="0">
                <a:latin typeface="Calibri" panose="020F0502020204030204" pitchFamily="34" charset="0"/>
                <a:cs typeface="Calibri" panose="020F0502020204030204" pitchFamily="34" charset="0"/>
              </a:rPr>
              <a:t>(generalist)</a:t>
            </a:r>
          </a:p>
        </p:txBody>
      </p:sp>
      <p:cxnSp>
        <p:nvCxnSpPr>
          <p:cNvPr id="11" name="Straight Arrow Connector 10">
            <a:extLst>
              <a:ext uri="{FF2B5EF4-FFF2-40B4-BE49-F238E27FC236}">
                <a16:creationId xmlns:a16="http://schemas.microsoft.com/office/drawing/2014/main" id="{C273A483-34D5-F4FE-2C98-5214581BFA81}"/>
              </a:ext>
            </a:extLst>
          </p:cNvPr>
          <p:cNvCxnSpPr>
            <a:cxnSpLocks/>
          </p:cNvCxnSpPr>
          <p:nvPr/>
        </p:nvCxnSpPr>
        <p:spPr>
          <a:xfrm flipV="1">
            <a:off x="3636712" y="2975440"/>
            <a:ext cx="496632" cy="3840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7196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7E20F41C-4622-05F3-2849-1CB3089F6305}"/>
                  </a:ext>
                </a:extLst>
              </p:cNvPr>
              <p:cNvGraphicFramePr>
                <a:graphicFrameLocks noGrp="1"/>
              </p:cNvGraphicFramePr>
              <p:nvPr>
                <p:ph idx="1"/>
                <p:extLst>
                  <p:ext uri="{D42A27DB-BD31-4B8C-83A1-F6EECF244321}">
                    <p14:modId xmlns:p14="http://schemas.microsoft.com/office/powerpoint/2010/main" val="2155264248"/>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7E20F41C-4622-05F3-2849-1CB3089F6305}"/>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5054964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32" name="Object 31">
                            <a:extLst>
                              <a:ext uri="{FF2B5EF4-FFF2-40B4-BE49-F238E27FC236}">
                                <a16:creationId xmlns:a16="http://schemas.microsoft.com/office/drawing/2014/main" id="{C1FA12FC-A403-F312-23B1-0E057CFB0E2A}"/>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44051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57590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6370167" y="274560"/>
            <a:ext cx="4953354" cy="1325563"/>
          </a:xfrm>
        </p:spPr>
        <p:txBody>
          <a:bodyPr>
            <a:normAutofit/>
          </a:bodyPr>
          <a:lstStyle/>
          <a:p>
            <a:pPr algn="ctr"/>
            <a:r>
              <a:rPr lang="en-US" sz="3200" dirty="0">
                <a:latin typeface="+mn-lt"/>
              </a:rPr>
              <a:t>Species can interact in several distinct ways.</a:t>
            </a:r>
          </a:p>
        </p:txBody>
      </p:sp>
      <p:sp>
        <p:nvSpPr>
          <p:cNvPr id="9" name="Content Placeholder 2">
            <a:extLst>
              <a:ext uri="{FF2B5EF4-FFF2-40B4-BE49-F238E27FC236}">
                <a16:creationId xmlns:a16="http://schemas.microsoft.com/office/drawing/2014/main" id="{4D497EA9-21DC-BD68-5F65-399E35CA96A9}"/>
              </a:ext>
            </a:extLst>
          </p:cNvPr>
          <p:cNvSpPr>
            <a:spLocks noGrp="1"/>
          </p:cNvSpPr>
          <p:nvPr>
            <p:ph idx="1"/>
          </p:nvPr>
        </p:nvSpPr>
        <p:spPr>
          <a:xfrm>
            <a:off x="5729577" y="1825625"/>
            <a:ext cx="6234535" cy="5099274"/>
          </a:xfrm>
        </p:spPr>
        <p:txBody>
          <a:bodyPr>
            <a:normAutofit fontScale="92500" lnSpcReduction="10000"/>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highlight>
                  <a:srgbClr val="00FFFF"/>
                </a:highlight>
              </a:rPr>
              <a:t>Predation</a:t>
            </a:r>
            <a:r>
              <a:rPr lang="en-US" dirty="0"/>
              <a:t> – one species benefits, the other is harmed (eaten!)</a:t>
            </a:r>
          </a:p>
          <a:p>
            <a:r>
              <a:rPr lang="en-US" b="1" dirty="0">
                <a:solidFill>
                  <a:srgbClr val="C00000"/>
                </a:solidFill>
                <a:highlight>
                  <a:srgbClr val="00FFFF"/>
                </a:highlight>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highlight>
                  <a:srgbClr val="FFFF00"/>
                </a:highlight>
              </a:rPr>
              <a:t>Parasitism</a:t>
            </a:r>
            <a:r>
              <a:rPr lang="en-US" dirty="0"/>
              <a:t> – one species (the parasite) lives </a:t>
            </a:r>
            <a:r>
              <a:rPr lang="en-US" i="1" dirty="0"/>
              <a:t>in </a:t>
            </a:r>
            <a:r>
              <a:rPr lang="en-US" dirty="0"/>
              <a:t>or </a:t>
            </a:r>
            <a:r>
              <a:rPr lang="en-US" i="1" dirty="0"/>
              <a:t>on </a:t>
            </a:r>
            <a:r>
              <a:rPr lang="en-US" dirty="0"/>
              <a:t>the other species (the host)</a:t>
            </a:r>
          </a:p>
          <a:p>
            <a:endParaRPr lang="en-US" dirty="0"/>
          </a:p>
        </p:txBody>
      </p:sp>
    </p:spTree>
    <p:extLst>
      <p:ext uri="{BB962C8B-B14F-4D97-AF65-F5344CB8AC3E}">
        <p14:creationId xmlns:p14="http://schemas.microsoft.com/office/powerpoint/2010/main" val="15609658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878584" y="210517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1676400"/>
            <a:ext cx="2510680"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259080" y="1676400"/>
            <a:ext cx="2946745" cy="3344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9B1CF89-F054-8AC9-CA6D-90E5BFF55250}"/>
              </a:ext>
            </a:extLst>
          </p:cNvPr>
          <p:cNvCxnSpPr>
            <a:cxnSpLocks/>
          </p:cNvCxnSpPr>
          <p:nvPr/>
        </p:nvCxnSpPr>
        <p:spPr>
          <a:xfrm>
            <a:off x="2017162" y="1467964"/>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12336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3644820"/>
            <a:ext cx="2510680" cy="3213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156062" y="3904250"/>
            <a:ext cx="2781587" cy="132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87C701D-ADDF-D1C0-8546-23E4A9ABBE85}"/>
              </a:ext>
            </a:extLst>
          </p:cNvPr>
          <p:cNvGrpSpPr/>
          <p:nvPr/>
        </p:nvGrpSpPr>
        <p:grpSpPr>
          <a:xfrm>
            <a:off x="3878584" y="2105174"/>
            <a:ext cx="3841130" cy="1293733"/>
            <a:chOff x="1997044" y="2067719"/>
            <a:chExt cx="3970455" cy="1376749"/>
          </a:xfrm>
        </p:grpSpPr>
        <p:grpSp>
          <p:nvGrpSpPr>
            <p:cNvPr id="5" name="Group 4">
              <a:extLst>
                <a:ext uri="{FF2B5EF4-FFF2-40B4-BE49-F238E27FC236}">
                  <a16:creationId xmlns:a16="http://schemas.microsoft.com/office/drawing/2014/main" id="{2F519586-46F5-8250-AB6C-CD55C4848FBA}"/>
                </a:ext>
              </a:extLst>
            </p:cNvPr>
            <p:cNvGrpSpPr/>
            <p:nvPr/>
          </p:nvGrpSpPr>
          <p:grpSpPr>
            <a:xfrm>
              <a:off x="1997044" y="2095323"/>
              <a:ext cx="3073839" cy="1349145"/>
              <a:chOff x="2427622" y="2615446"/>
              <a:chExt cx="2201528" cy="896104"/>
            </a:xfrm>
          </p:grpSpPr>
          <p:graphicFrame>
            <p:nvGraphicFramePr>
              <p:cNvPr id="10" name="Object 9">
                <a:extLst>
                  <a:ext uri="{FF2B5EF4-FFF2-40B4-BE49-F238E27FC236}">
                    <a16:creationId xmlns:a16="http://schemas.microsoft.com/office/drawing/2014/main" id="{E0529E0F-1C89-2846-B367-E656B233962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C29F5135-4442-49CE-7DFF-9BB8D7F5F314}"/>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3" name="Straight Arrow Connector 12">
                <a:extLst>
                  <a:ext uri="{FF2B5EF4-FFF2-40B4-BE49-F238E27FC236}">
                    <a16:creationId xmlns:a16="http://schemas.microsoft.com/office/drawing/2014/main" id="{C16DFC12-C366-5956-E8B1-7FBE1A7A0AE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2621E05D-7854-8265-EC54-984807E0E52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4" name="Straight Arrow Connector 13">
            <a:extLst>
              <a:ext uri="{FF2B5EF4-FFF2-40B4-BE49-F238E27FC236}">
                <a16:creationId xmlns:a16="http://schemas.microsoft.com/office/drawing/2014/main" id="{4C0FCC4F-9070-2340-DD67-A08D84D0CD33}"/>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Curved Connector 16">
            <a:extLst>
              <a:ext uri="{FF2B5EF4-FFF2-40B4-BE49-F238E27FC236}">
                <a16:creationId xmlns:a16="http://schemas.microsoft.com/office/drawing/2014/main" id="{3BCE4054-7726-7A80-EE7E-4A936344FE10}"/>
              </a:ext>
            </a:extLst>
          </p:cNvPr>
          <p:cNvCxnSpPr>
            <a:cxnSpLocks/>
            <a:stCxn id="12" idx="0"/>
            <a:endCxn id="12"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42BB2A-8B14-0A44-8D09-16215BA925B9}"/>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CF0DF52E-8EFF-21ED-DC7F-5F03FA03C82A}"/>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Curved Connector 22">
            <a:extLst>
              <a:ext uri="{FF2B5EF4-FFF2-40B4-BE49-F238E27FC236}">
                <a16:creationId xmlns:a16="http://schemas.microsoft.com/office/drawing/2014/main" id="{E5CFCD5E-4BE5-BE4F-FD7E-AC1CD2040FC3}"/>
              </a:ext>
            </a:extLst>
          </p:cNvPr>
          <p:cNvCxnSpPr>
            <a:cxnSpLocks/>
            <a:stCxn id="9" idx="0"/>
            <a:endCxn id="28"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9BC9EAF-147C-25AD-FBBC-7E28930F8E18}"/>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4" name="TextBox 23">
                <a:extLst>
                  <a:ext uri="{FF2B5EF4-FFF2-40B4-BE49-F238E27FC236}">
                    <a16:creationId xmlns:a16="http://schemas.microsoft.com/office/drawing/2014/main" id="{89BC9EAF-147C-25AD-FBBC-7E28930F8E18}"/>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CC7AF8-F13A-7CAC-1A24-C6633D81895D}"/>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9BCC7AF8-F13A-7CAC-1A24-C6633D81895D}"/>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4871AF-0151-4C59-0CB1-2B69B43D6EB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534871AF-0151-4C59-0CB1-2B69B43D6EB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638FD4-5339-A30D-015E-F3BA526C9AB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50638FD4-5339-A30D-015E-F3BA526C9AB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8E2AC02-8083-EC9D-7025-D8ACE0E80688}"/>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8" name="TextBox 27">
                <a:extLst>
                  <a:ext uri="{FF2B5EF4-FFF2-40B4-BE49-F238E27FC236}">
                    <a16:creationId xmlns:a16="http://schemas.microsoft.com/office/drawing/2014/main" id="{58E2AC02-8083-EC9D-7025-D8ACE0E80688}"/>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408679AE-FC57-A683-F0EC-031B8B3AC04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45335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0" name="Object 9">
                            <a:extLst>
                              <a:ext uri="{FF2B5EF4-FFF2-40B4-BE49-F238E27FC236}">
                                <a16:creationId xmlns:a16="http://schemas.microsoft.com/office/drawing/2014/main" id="{E0529E0F-1C89-2846-B367-E656B2339627}"/>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5104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0" name="TextBox 9">
            <a:extLst>
              <a:ext uri="{FF2B5EF4-FFF2-40B4-BE49-F238E27FC236}">
                <a16:creationId xmlns:a16="http://schemas.microsoft.com/office/drawing/2014/main" id="{E3E69244-CCE6-350E-1AF7-BC2D63C29289}"/>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2" name="TextBox 11">
            <a:extLst>
              <a:ext uri="{FF2B5EF4-FFF2-40B4-BE49-F238E27FC236}">
                <a16:creationId xmlns:a16="http://schemas.microsoft.com/office/drawing/2014/main" id="{5BFED01A-79C4-CE7B-7ADA-20EDEAF053C5}"/>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3" name="Right Brace 12">
            <a:extLst>
              <a:ext uri="{FF2B5EF4-FFF2-40B4-BE49-F238E27FC236}">
                <a16:creationId xmlns:a16="http://schemas.microsoft.com/office/drawing/2014/main" id="{500C60E7-5B0A-E05E-4463-437A1FA7837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94883A-5D05-A82A-2D9E-0931B04C3491}"/>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2294883A-5D05-A82A-2D9E-0931B04C3491}"/>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3"/>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E8823B9-AB8D-0120-6168-CCAED20B5B22}"/>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3E8823B9-AB8D-0120-6168-CCAED20B5B22}"/>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4"/>
                <a:stretch>
                  <a:fillRect l="-2479" r="-1102" b="-7463"/>
                </a:stretch>
              </a:blipFill>
            </p:spPr>
            <p:txBody>
              <a:bodyPr/>
              <a:lstStyle/>
              <a:p>
                <a:r>
                  <a:rPr lang="en-US">
                    <a:noFill/>
                  </a:rPr>
                  <a:t> </a:t>
                </a:r>
              </a:p>
            </p:txBody>
          </p:sp>
        </mc:Fallback>
      </mc:AlternateContent>
      <p:sp>
        <p:nvSpPr>
          <p:cNvPr id="19" name="Right Brace 18">
            <a:extLst>
              <a:ext uri="{FF2B5EF4-FFF2-40B4-BE49-F238E27FC236}">
                <a16:creationId xmlns:a16="http://schemas.microsoft.com/office/drawing/2014/main" id="{4C2959A8-F1FD-BFA7-7853-78E7308DB295}"/>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1" name="TextBox 20">
            <a:extLst>
              <a:ext uri="{FF2B5EF4-FFF2-40B4-BE49-F238E27FC236}">
                <a16:creationId xmlns:a16="http://schemas.microsoft.com/office/drawing/2014/main" id="{2604017E-A32B-233A-BEB0-1C4607A38368}"/>
              </a:ext>
            </a:extLst>
          </p:cNvPr>
          <p:cNvSpPr txBox="1"/>
          <p:nvPr/>
        </p:nvSpPr>
        <p:spPr>
          <a:xfrm>
            <a:off x="6941364" y="1211067"/>
            <a:ext cx="4257904" cy="3416320"/>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Tree>
    <p:extLst>
      <p:ext uri="{BB962C8B-B14F-4D97-AF65-F5344CB8AC3E}">
        <p14:creationId xmlns:p14="http://schemas.microsoft.com/office/powerpoint/2010/main" val="42156967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48C1A255-217B-6558-8D25-599982B7E419}"/>
              </a:ext>
            </a:extLst>
          </p:cNvPr>
          <p:cNvSpPr/>
          <p:nvPr/>
        </p:nvSpPr>
        <p:spPr>
          <a:xfrm>
            <a:off x="9494701" y="2989402"/>
            <a:ext cx="2478738" cy="3456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4147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7396082" y="3429000"/>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2"/>
            <a:endCxn id="27" idx="2"/>
          </p:cNvCxnSpPr>
          <p:nvPr/>
        </p:nvCxnSpPr>
        <p:spPr>
          <a:xfrm rot="5400000">
            <a:off x="6360770" y="2782692"/>
            <a:ext cx="96846" cy="1277397"/>
          </a:xfrm>
          <a:prstGeom prst="curvedConnector3">
            <a:avLst>
              <a:gd name="adj1" fmla="val 624544"/>
            </a:avLst>
          </a:prstGeom>
          <a:ln w="571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7327290" y="3361299"/>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7327290" y="3361299"/>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897934" y="2829830"/>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897934" y="2829830"/>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37F4BAE3-AC44-69D6-1124-2E902DEEEABF}"/>
              </a:ext>
            </a:extLst>
          </p:cNvPr>
          <p:cNvCxnSpPr>
            <a:cxnSpLocks/>
          </p:cNvCxnSpPr>
          <p:nvPr/>
        </p:nvCxnSpPr>
        <p:spPr>
          <a:xfrm flipH="1" flipV="1">
            <a:off x="6852302" y="4225272"/>
            <a:ext cx="2642398" cy="609015"/>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755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53362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4" name="Object 13">
                            <a:extLst>
                              <a:ext uri="{FF2B5EF4-FFF2-40B4-BE49-F238E27FC236}">
                                <a16:creationId xmlns:a16="http://schemas.microsoft.com/office/drawing/2014/main" id="{C422A789-DE91-8E1D-A506-1ECF492401F6}"/>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A9DC10CA-3FD1-B264-1475-534C3A792F97}"/>
              </a:ext>
            </a:extLst>
          </p:cNvPr>
          <p:cNvSpPr txBox="1"/>
          <p:nvPr/>
        </p:nvSpPr>
        <p:spPr>
          <a:xfrm>
            <a:off x="6173598" y="4595682"/>
            <a:ext cx="5525457" cy="1877437"/>
          </a:xfrm>
          <a:prstGeom prst="rect">
            <a:avLst/>
          </a:prstGeom>
          <a:noFill/>
        </p:spPr>
        <p:txBody>
          <a:bodyPr wrap="square">
            <a:spAutoFit/>
          </a:bodyPr>
          <a:lstStyle/>
          <a:p>
            <a:pPr algn="ctr"/>
            <a:r>
              <a:rPr lang="en-US" sz="2900" dirty="0">
                <a:latin typeface="+mn-lt"/>
              </a:rPr>
              <a:t>Previously, we modeled populations of </a:t>
            </a:r>
            <a:r>
              <a:rPr lang="en-US" sz="2900" b="1" dirty="0">
                <a:solidFill>
                  <a:srgbClr val="C00000"/>
                </a:solidFill>
                <a:latin typeface="+mn-lt"/>
              </a:rPr>
              <a:t>different species</a:t>
            </a:r>
            <a:r>
              <a:rPr lang="en-US" sz="2900" dirty="0">
                <a:latin typeface="+mn-lt"/>
              </a:rPr>
              <a:t>, or of </a:t>
            </a:r>
            <a:r>
              <a:rPr lang="en-US" sz="2900" b="1" dirty="0">
                <a:solidFill>
                  <a:srgbClr val="C00000"/>
                </a:solidFill>
                <a:latin typeface="+mn-lt"/>
              </a:rPr>
              <a:t>distinct life history classes within a species</a:t>
            </a:r>
            <a:r>
              <a:rPr lang="en-US" sz="2900" dirty="0">
                <a:latin typeface="+mn-lt"/>
              </a:rPr>
              <a:t>.</a:t>
            </a:r>
          </a:p>
        </p:txBody>
      </p:sp>
    </p:spTree>
    <p:extLst>
      <p:ext uri="{BB962C8B-B14F-4D97-AF65-F5344CB8AC3E}">
        <p14:creationId xmlns:p14="http://schemas.microsoft.com/office/powerpoint/2010/main" val="37310192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p:txBody>
      </p:sp>
      <p:sp>
        <p:nvSpPr>
          <p:cNvPr id="6" name="Title 1">
            <a:extLst>
              <a:ext uri="{FF2B5EF4-FFF2-40B4-BE49-F238E27FC236}">
                <a16:creationId xmlns:a16="http://schemas.microsoft.com/office/drawing/2014/main" id="{390C763D-2949-32F2-D964-4234D6DEDA9A}"/>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14338" name="Picture 2" descr="Tapeworm cancer spreads to Colombian man">
            <a:extLst>
              <a:ext uri="{FF2B5EF4-FFF2-40B4-BE49-F238E27FC236}">
                <a16:creationId xmlns:a16="http://schemas.microsoft.com/office/drawing/2014/main" id="{457E1459-23EE-A51F-66BA-EBCBA197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16394"/>
            <a:ext cx="3142861" cy="23571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Foot Showing Hookworm | Wellcome Collection">
            <a:extLst>
              <a:ext uri="{FF2B5EF4-FFF2-40B4-BE49-F238E27FC236}">
                <a16:creationId xmlns:a16="http://schemas.microsoft.com/office/drawing/2014/main" id="{CA84813E-6C1A-F86B-F82C-F4938FC19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416" y="3501232"/>
            <a:ext cx="3390900" cy="2400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2" name="Picture 6" descr="How To Avoid Ticks — And What To Do If You Get Bitten : Shots - Health News  : NPR">
            <a:extLst>
              <a:ext uri="{FF2B5EF4-FFF2-40B4-BE49-F238E27FC236}">
                <a16:creationId xmlns:a16="http://schemas.microsoft.com/office/drawing/2014/main" id="{3E26DC99-3721-C7E8-4A40-B057E6F48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0671" y="3501232"/>
            <a:ext cx="3653202" cy="24002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072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pPr algn="ctr"/>
            <a:r>
              <a:rPr lang="en-US" sz="3600" dirty="0">
                <a:latin typeface="Calibri" panose="020F0502020204030204" pitchFamily="34" charset="0"/>
                <a:cs typeface="Calibri" panose="020F0502020204030204" pitchFamily="34" charset="0"/>
              </a:rPr>
              <a:t>Parasites and Pathogens</a:t>
            </a:r>
          </a:p>
        </p:txBody>
      </p:sp>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spTree>
    <p:extLst>
      <p:ext uri="{BB962C8B-B14F-4D97-AF65-F5344CB8AC3E}">
        <p14:creationId xmlns:p14="http://schemas.microsoft.com/office/powerpoint/2010/main" val="33816933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55795"/>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24130"/>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sp>
        <p:nvSpPr>
          <p:cNvPr id="8" name="Title 1">
            <a:extLst>
              <a:ext uri="{FF2B5EF4-FFF2-40B4-BE49-F238E27FC236}">
                <a16:creationId xmlns:a16="http://schemas.microsoft.com/office/drawing/2014/main" id="{A7038B1C-4408-0230-ADEB-DB5410680E77}"/>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Calibri" panose="020F0502020204030204" pitchFamily="34" charset="0"/>
                <a:cs typeface="Calibri" panose="020F0502020204030204" pitchFamily="34" charset="0"/>
              </a:rPr>
              <a:t>Parasites and Pathogens</a:t>
            </a:r>
            <a:endParaRPr lang="en-US" sz="3600" dirty="0">
              <a:latin typeface="Calibri" panose="020F0502020204030204" pitchFamily="34" charset="0"/>
              <a:cs typeface="Calibri" panose="020F0502020204030204" pitchFamily="34" charset="0"/>
            </a:endParaRPr>
          </a:p>
        </p:txBody>
      </p:sp>
      <p:pic>
        <p:nvPicPr>
          <p:cNvPr id="18" name="Picture 17" descr="Text&#10;&#10;Description automatically generated">
            <a:extLst>
              <a:ext uri="{FF2B5EF4-FFF2-40B4-BE49-F238E27FC236}">
                <a16:creationId xmlns:a16="http://schemas.microsoft.com/office/drawing/2014/main" id="{9B85A305-8B0D-EEAA-F7B9-94190465EB11}"/>
              </a:ext>
            </a:extLst>
          </p:cNvPr>
          <p:cNvPicPr>
            <a:picLocks noChangeAspect="1"/>
          </p:cNvPicPr>
          <p:nvPr/>
        </p:nvPicPr>
        <p:blipFill>
          <a:blip r:embed="rId3"/>
          <a:stretch>
            <a:fillRect/>
          </a:stretch>
        </p:blipFill>
        <p:spPr>
          <a:xfrm>
            <a:off x="9224864" y="2700031"/>
            <a:ext cx="2848948" cy="4001096"/>
          </a:xfrm>
          <a:prstGeom prst="rect">
            <a:avLst/>
          </a:prstGeom>
        </p:spPr>
      </p:pic>
    </p:spTree>
    <p:extLst>
      <p:ext uri="{BB962C8B-B14F-4D97-AF65-F5344CB8AC3E}">
        <p14:creationId xmlns:p14="http://schemas.microsoft.com/office/powerpoint/2010/main" val="21076361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930440"/>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98775"/>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930440"/>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621527"/>
            <a:ext cx="2848948" cy="707886"/>
          </a:xfrm>
          <a:prstGeom prst="rect">
            <a:avLst/>
          </a:prstGeom>
          <a:noFill/>
        </p:spPr>
        <p:txBody>
          <a:bodyPr wrap="square">
            <a:spAutoFit/>
          </a:bodyPr>
          <a:lstStyle/>
          <a:p>
            <a:r>
              <a:rPr lang="en-US" sz="2000" dirty="0"/>
              <a:t>Pathogen: SARS-CoV-2</a:t>
            </a:r>
          </a:p>
          <a:p>
            <a:r>
              <a:rPr lang="en-US" sz="2000" dirty="0"/>
              <a:t>Disease: COVID-19</a:t>
            </a:r>
          </a:p>
        </p:txBody>
      </p:sp>
      <p:pic>
        <p:nvPicPr>
          <p:cNvPr id="6" name="Picture 6" descr="Centers for Disease Control and Prevention">
            <a:extLst>
              <a:ext uri="{FF2B5EF4-FFF2-40B4-BE49-F238E27FC236}">
                <a16:creationId xmlns:a16="http://schemas.microsoft.com/office/drawing/2014/main" id="{2D1F9869-190C-79E3-FF8A-F2FFDE1BB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785602" y="3666933"/>
            <a:ext cx="3290596" cy="2991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F252849-41DA-A097-8A1F-55AD1EC7F3A6}"/>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20607920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93118"/>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61453"/>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893118"/>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584205"/>
            <a:ext cx="2848948" cy="707886"/>
          </a:xfrm>
          <a:prstGeom prst="rect">
            <a:avLst/>
          </a:prstGeom>
          <a:noFill/>
        </p:spPr>
        <p:txBody>
          <a:bodyPr wrap="square">
            <a:spAutoFit/>
          </a:bodyPr>
          <a:lstStyle/>
          <a:p>
            <a:r>
              <a:rPr lang="en-US" sz="2000" dirty="0"/>
              <a:t>Pathogen: SARS-CoV-2</a:t>
            </a:r>
          </a:p>
          <a:p>
            <a:r>
              <a:rPr lang="en-US" sz="2000" dirty="0"/>
              <a:t>Disease: COVID-19</a:t>
            </a:r>
          </a:p>
        </p:txBody>
      </p:sp>
      <p:cxnSp>
        <p:nvCxnSpPr>
          <p:cNvPr id="15" name="Straight Arrow Connector 14">
            <a:extLst>
              <a:ext uri="{FF2B5EF4-FFF2-40B4-BE49-F238E27FC236}">
                <a16:creationId xmlns:a16="http://schemas.microsoft.com/office/drawing/2014/main" id="{465F7076-D233-EC4E-641B-DC88C44F2FBA}"/>
              </a:ext>
            </a:extLst>
          </p:cNvPr>
          <p:cNvCxnSpPr>
            <a:cxnSpLocks/>
          </p:cNvCxnSpPr>
          <p:nvPr/>
        </p:nvCxnSpPr>
        <p:spPr>
          <a:xfrm flipH="1" flipV="1">
            <a:off x="5335450" y="3820886"/>
            <a:ext cx="312892" cy="457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C0D42C-E3B9-4850-2FAA-05814012733F}"/>
              </a:ext>
            </a:extLst>
          </p:cNvPr>
          <p:cNvSpPr txBox="1"/>
          <p:nvPr/>
        </p:nvSpPr>
        <p:spPr>
          <a:xfrm>
            <a:off x="5589088" y="4278371"/>
            <a:ext cx="4730567" cy="1015663"/>
          </a:xfrm>
          <a:prstGeom prst="rect">
            <a:avLst/>
          </a:prstGeom>
          <a:noFill/>
        </p:spPr>
        <p:txBody>
          <a:bodyPr wrap="square">
            <a:spAutoFit/>
          </a:bodyPr>
          <a:lstStyle/>
          <a:p>
            <a:r>
              <a:rPr lang="en-US" sz="2000" dirty="0"/>
              <a:t>Pathogen: </a:t>
            </a:r>
            <a:r>
              <a:rPr lang="en-US" sz="2000" i="1" dirty="0"/>
              <a:t>Plasmodium falciparum, P. vivax, P. </a:t>
            </a:r>
            <a:r>
              <a:rPr lang="en-US" sz="2000" i="1" dirty="0" err="1"/>
              <a:t>malariae</a:t>
            </a:r>
            <a:r>
              <a:rPr lang="en-US" sz="2000" i="1" dirty="0"/>
              <a:t>, P. </a:t>
            </a:r>
            <a:r>
              <a:rPr lang="en-US" sz="2000" i="1" dirty="0" err="1"/>
              <a:t>ovale</a:t>
            </a:r>
            <a:r>
              <a:rPr lang="en-US" sz="2000" i="1" dirty="0"/>
              <a:t>, P. </a:t>
            </a:r>
            <a:r>
              <a:rPr lang="en-US" sz="2000" i="1" dirty="0" err="1"/>
              <a:t>knowlesi</a:t>
            </a:r>
            <a:endParaRPr lang="en-US" sz="2000" i="1" dirty="0"/>
          </a:p>
          <a:p>
            <a:r>
              <a:rPr lang="en-US" sz="2000" dirty="0"/>
              <a:t>Disease: malaria</a:t>
            </a:r>
          </a:p>
        </p:txBody>
      </p:sp>
      <p:pic>
        <p:nvPicPr>
          <p:cNvPr id="17410" name="Picture 2">
            <a:extLst>
              <a:ext uri="{FF2B5EF4-FFF2-40B4-BE49-F238E27FC236}">
                <a16:creationId xmlns:a16="http://schemas.microsoft.com/office/drawing/2014/main" id="{C32F6498-FE9D-606A-5B73-3CB3EE98A4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88" t="10068" b="17222"/>
          <a:stretch/>
        </p:blipFill>
        <p:spPr bwMode="auto">
          <a:xfrm>
            <a:off x="9180425" y="4584205"/>
            <a:ext cx="2868503" cy="21721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34098030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a:p>
            <a:r>
              <a:rPr lang="en-US" dirty="0"/>
              <a:t>Host: the organism </a:t>
            </a:r>
            <a:r>
              <a:rPr lang="en-US" i="1" u="sng" dirty="0"/>
              <a:t>on/in which</a:t>
            </a:r>
            <a:r>
              <a:rPr lang="en-US" dirty="0"/>
              <a:t> the parasite/pathogen lives</a:t>
            </a:r>
            <a:endParaRPr lang="en-US" u="sng" dirty="0"/>
          </a:p>
          <a:p>
            <a:pPr lvl="1"/>
            <a:r>
              <a:rPr lang="en-US" dirty="0"/>
              <a:t>Ex: </a:t>
            </a:r>
            <a:r>
              <a:rPr lang="en-US" dirty="0" err="1"/>
              <a:t>Soay</a:t>
            </a:r>
            <a:r>
              <a:rPr lang="en-US" dirty="0"/>
              <a:t> sheep, grapes</a:t>
            </a:r>
          </a:p>
          <a:p>
            <a:pPr lvl="1"/>
            <a:endParaRPr lang="en-US" dirty="0"/>
          </a:p>
        </p:txBody>
      </p:sp>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6" name="Picture 5">
            <a:extLst>
              <a:ext uri="{FF2B5EF4-FFF2-40B4-BE49-F238E27FC236}">
                <a16:creationId xmlns:a16="http://schemas.microsoft.com/office/drawing/2014/main" id="{8AD5B43D-E673-4F30-B5F7-EAA867A80D7B}"/>
              </a:ext>
            </a:extLst>
          </p:cNvPr>
          <p:cNvPicPr>
            <a:picLocks noChangeAspect="1"/>
          </p:cNvPicPr>
          <p:nvPr/>
        </p:nvPicPr>
        <p:blipFill>
          <a:blip r:embed="rId3"/>
          <a:stretch>
            <a:fillRect/>
          </a:stretch>
        </p:blipFill>
        <p:spPr>
          <a:xfrm>
            <a:off x="9145239" y="4303346"/>
            <a:ext cx="3046761" cy="2458182"/>
          </a:xfrm>
          <a:prstGeom prst="rect">
            <a:avLst/>
          </a:prstGeom>
          <a:ln>
            <a:noFill/>
          </a:ln>
          <a:effectLst>
            <a:softEdge rad="112500"/>
          </a:effectLst>
        </p:spPr>
      </p:pic>
      <p:pic>
        <p:nvPicPr>
          <p:cNvPr id="1026" name="Picture 2" descr="undefined">
            <a:extLst>
              <a:ext uri="{FF2B5EF4-FFF2-40B4-BE49-F238E27FC236}">
                <a16:creationId xmlns:a16="http://schemas.microsoft.com/office/drawing/2014/main" id="{A247EFD4-531C-A785-CDC7-A89E81BD6A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551"/>
          <a:stretch/>
        </p:blipFill>
        <p:spPr bwMode="auto">
          <a:xfrm>
            <a:off x="6462899" y="4303346"/>
            <a:ext cx="2682340" cy="25546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123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451162-EAB6-618D-0E27-112D2A5C881A}"/>
                  </a:ext>
                </a:extLst>
              </p:cNvPr>
              <p:cNvSpPr txBox="1"/>
              <p:nvPr/>
            </p:nvSpPr>
            <p:spPr>
              <a:xfrm>
                <a:off x="6941364" y="1211067"/>
                <a:ext cx="4257904" cy="6370975"/>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regulated by the density of   its competitor (e.g. for a specific resource).</a:t>
                </a:r>
                <a:endParaRPr lang="en-US" sz="2400" dirty="0">
                  <a:effectLst/>
                  <a:latin typeface="Helvetica" pitchFamily="2" charset="0"/>
                </a:endParaRP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𝟏𝟐</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2 on the population of species 1</a:t>
                </a: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𝟐𝟏</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1 on the population of species 2</a:t>
                </a:r>
              </a:p>
              <a:p>
                <a:pPr algn="ctr"/>
                <a:endParaRPr lang="en-US" sz="2400" dirty="0">
                  <a:latin typeface="Helvetica" pitchFamily="2" charset="0"/>
                </a:endParaRPr>
              </a:p>
              <a:p>
                <a:pPr algn="ctr"/>
                <a:endParaRPr lang="en-US" sz="2400" dirty="0">
                  <a:effectLst/>
                  <a:latin typeface="Helvetica" pitchFamily="2" charset="0"/>
                </a:endParaRPr>
              </a:p>
            </p:txBody>
          </p:sp>
        </mc:Choice>
        <mc:Fallback xmlns="">
          <p:sp>
            <p:nvSpPr>
              <p:cNvPr id="6" name="TextBox 5">
                <a:extLst>
                  <a:ext uri="{FF2B5EF4-FFF2-40B4-BE49-F238E27FC236}">
                    <a16:creationId xmlns:a16="http://schemas.microsoft.com/office/drawing/2014/main" id="{64451162-EAB6-618D-0E27-112D2A5C881A}"/>
                  </a:ext>
                </a:extLst>
              </p:cNvPr>
              <p:cNvSpPr txBox="1">
                <a:spLocks noRot="1" noChangeAspect="1" noMove="1" noResize="1" noEditPoints="1" noAdjustHandles="1" noChangeArrowheads="1" noChangeShapeType="1" noTextEdit="1"/>
              </p:cNvSpPr>
              <p:nvPr/>
            </p:nvSpPr>
            <p:spPr>
              <a:xfrm>
                <a:off x="6941364" y="1211067"/>
                <a:ext cx="4257904" cy="6370975"/>
              </a:xfrm>
              <a:prstGeom prst="rect">
                <a:avLst/>
              </a:prstGeom>
              <a:blipFill>
                <a:blip r:embed="rId3"/>
                <a:stretch>
                  <a:fillRect l="-298" t="-795" r="-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ea typeface="Cambria Math" panose="02040503050406030204" pitchFamily="18" charset="0"/>
                                </a:rPr>
                                <m:t>𝛼</m:t>
                              </m:r>
                            </m:e>
                            <m:sub>
                              <m:r>
                                <a:rPr lang="en-US" sz="2500" b="0" i="1">
                                  <a:solidFill>
                                    <a:srgbClr val="C00000"/>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4"/>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0FBD792-505B-5166-68B4-F7F8794A262F}"/>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b="0" i="1" smtClean="0">
                                  <a:solidFill>
                                    <a:srgbClr val="C00000"/>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6" name="TextBox 15">
                <a:extLst>
                  <a:ext uri="{FF2B5EF4-FFF2-40B4-BE49-F238E27FC236}">
                    <a16:creationId xmlns:a16="http://schemas.microsoft.com/office/drawing/2014/main" id="{40FBD792-505B-5166-68B4-F7F8794A262F}"/>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5"/>
                <a:stretch>
                  <a:fillRect l="-2479" r="-1102" b="-746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7CC8372-5252-8E7B-5751-0E22038D17FC}"/>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8" name="TextBox 17">
            <a:extLst>
              <a:ext uri="{FF2B5EF4-FFF2-40B4-BE49-F238E27FC236}">
                <a16:creationId xmlns:a16="http://schemas.microsoft.com/office/drawing/2014/main" id="{FDBFFE0D-18A2-E0CD-8C8A-A61A7E833BCF}"/>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9" name="Right Brace 18">
            <a:extLst>
              <a:ext uri="{FF2B5EF4-FFF2-40B4-BE49-F238E27FC236}">
                <a16:creationId xmlns:a16="http://schemas.microsoft.com/office/drawing/2014/main" id="{AFF3223B-C26A-C88C-FC88-A7A1B6F6794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0" name="Right Brace 19">
            <a:extLst>
              <a:ext uri="{FF2B5EF4-FFF2-40B4-BE49-F238E27FC236}">
                <a16:creationId xmlns:a16="http://schemas.microsoft.com/office/drawing/2014/main" id="{A4D43EE8-5B3B-2078-A4A9-34D67DA15218}"/>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Tree>
    <p:extLst>
      <p:ext uri="{BB962C8B-B14F-4D97-AF65-F5344CB8AC3E}">
        <p14:creationId xmlns:p14="http://schemas.microsoft.com/office/powerpoint/2010/main" val="31571794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normAutofit lnSpcReduction="10000"/>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a:p>
            <a:r>
              <a:rPr lang="en-US" dirty="0"/>
              <a:t>Host: the organism </a:t>
            </a:r>
            <a:r>
              <a:rPr lang="en-US" i="1" u="sng" dirty="0"/>
              <a:t>on/in which</a:t>
            </a:r>
            <a:r>
              <a:rPr lang="en-US" dirty="0"/>
              <a:t> the parasite/pathogen lives</a:t>
            </a:r>
            <a:endParaRPr lang="en-US" u="sng" dirty="0"/>
          </a:p>
          <a:p>
            <a:pPr lvl="1"/>
            <a:r>
              <a:rPr lang="en-US" dirty="0"/>
              <a:t>Ex: </a:t>
            </a:r>
            <a:r>
              <a:rPr lang="en-US" dirty="0" err="1"/>
              <a:t>Soay</a:t>
            </a:r>
            <a:r>
              <a:rPr lang="en-US" dirty="0"/>
              <a:t> sheep, grapes</a:t>
            </a:r>
          </a:p>
          <a:p>
            <a:r>
              <a:rPr lang="en-US" dirty="0"/>
              <a:t>Vector: </a:t>
            </a:r>
            <a:r>
              <a:rPr lang="en-US" dirty="0">
                <a:latin typeface="Calibri" panose="020F0502020204030204" pitchFamily="34" charset="0"/>
                <a:cs typeface="Calibri" panose="020F0502020204030204" pitchFamily="34" charset="0"/>
              </a:rPr>
              <a:t>an arthropod agent that carries and transmits a pathogen or parasite from host to host</a:t>
            </a:r>
          </a:p>
          <a:p>
            <a:pPr lvl="1"/>
            <a:r>
              <a:rPr lang="en-US" dirty="0">
                <a:latin typeface="Calibri" panose="020F0502020204030204" pitchFamily="34" charset="0"/>
                <a:cs typeface="Calibri" panose="020F0502020204030204" pitchFamily="34" charset="0"/>
              </a:rPr>
              <a:t>Ex: mosquitoes, ticks, fleas</a:t>
            </a:r>
            <a:endParaRPr lang="en-US" dirty="0"/>
          </a:p>
          <a:p>
            <a:pPr lvl="1"/>
            <a:endParaRPr lang="en-US" dirty="0"/>
          </a:p>
        </p:txBody>
      </p:sp>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2" name="Picture 2" descr="NCEZID: Vector-borne Diseases (spread by bites from mosquitoes, ticks, or  fleas) | What We Do | NCEZID | CDC">
            <a:extLst>
              <a:ext uri="{FF2B5EF4-FFF2-40B4-BE49-F238E27FC236}">
                <a16:creationId xmlns:a16="http://schemas.microsoft.com/office/drawing/2014/main" id="{7F92D1EF-5762-607C-FCD5-B2B9B9B27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332" y="5113069"/>
            <a:ext cx="5727314" cy="174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6639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pic>
        <p:nvPicPr>
          <p:cNvPr id="5" name="Picture 2">
            <a:extLst>
              <a:ext uri="{FF2B5EF4-FFF2-40B4-BE49-F238E27FC236}">
                <a16:creationId xmlns:a16="http://schemas.microsoft.com/office/drawing/2014/main" id="{2A26EFFE-56D5-F5F8-8388-7CFB7D566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8" y="1596383"/>
            <a:ext cx="4831830" cy="36652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12920DB-6CC2-9502-B098-094C7E04A6A8}"/>
              </a:ext>
            </a:extLst>
          </p:cNvPr>
          <p:cNvSpPr txBox="1">
            <a:spLocks/>
          </p:cNvSpPr>
          <p:nvPr/>
        </p:nvSpPr>
        <p:spPr>
          <a:xfrm>
            <a:off x="1354285" y="3979340"/>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7" name="Picture 4" descr="St Kilda Soay sheep study reaches 30th anniversary - BBC News">
            <a:extLst>
              <a:ext uri="{FF2B5EF4-FFF2-40B4-BE49-F238E27FC236}">
                <a16:creationId xmlns:a16="http://schemas.microsoft.com/office/drawing/2014/main" id="{31CD2F81-7450-9DBB-27E0-AF567BEAD1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00" t="18896" b="-1400"/>
          <a:stretch/>
        </p:blipFill>
        <p:spPr bwMode="auto">
          <a:xfrm>
            <a:off x="951700" y="4994063"/>
            <a:ext cx="3408164" cy="17953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B23D5A1-CC55-F665-AC9E-2E192D8DFFF7}"/>
              </a:ext>
            </a:extLst>
          </p:cNvPr>
          <p:cNvSpPr txBox="1"/>
          <p:nvPr/>
        </p:nvSpPr>
        <p:spPr>
          <a:xfrm>
            <a:off x="342900" y="243478"/>
            <a:ext cx="4654769" cy="156966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We already know that parasites can play a role in regulating populations!</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6415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2637817" y="5738039"/>
            <a:ext cx="9020783" cy="1446550"/>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pic>
        <p:nvPicPr>
          <p:cNvPr id="1026" name="Picture 2" descr="Picture T tunuis">
            <a:extLst>
              <a:ext uri="{FF2B5EF4-FFF2-40B4-BE49-F238E27FC236}">
                <a16:creationId xmlns:a16="http://schemas.microsoft.com/office/drawing/2014/main" id="{088E8F09-7894-B917-36D4-9CA8AB10B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59" y="1887172"/>
            <a:ext cx="4935560" cy="32410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Red grouse | The Wildlife Trusts">
            <a:extLst>
              <a:ext uri="{FF2B5EF4-FFF2-40B4-BE49-F238E27FC236}">
                <a16:creationId xmlns:a16="http://schemas.microsoft.com/office/drawing/2014/main" id="{18A2FD75-FED3-88BC-B632-70B9A1D82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679" y="1887172"/>
            <a:ext cx="4935560" cy="32843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228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5211E2A5-5A83-DDE4-ABDF-6C00F33CD09A}"/>
                  </a:ext>
                </a:extLst>
              </p:cNvPr>
              <p:cNvGraphicFramePr>
                <a:graphicFrameLocks noGrp="1"/>
              </p:cNvGraphicFramePr>
              <p:nvPr>
                <p:ph idx="1"/>
                <p:extLst>
                  <p:ext uri="{D42A27DB-BD31-4B8C-83A1-F6EECF244321}">
                    <p14:modId xmlns:p14="http://schemas.microsoft.com/office/powerpoint/2010/main" val="2192882726"/>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5211E2A5-5A83-DDE4-ABDF-6C00F33CD09A}"/>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40608774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019813" y="6012691"/>
            <a:ext cx="9020783" cy="769441"/>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B70EB0FC-E16A-2DCF-06DC-7EC806F9333D}"/>
              </a:ext>
            </a:extLst>
          </p:cNvPr>
          <p:cNvGrpSpPr/>
          <p:nvPr/>
        </p:nvGrpSpPr>
        <p:grpSpPr>
          <a:xfrm>
            <a:off x="431800" y="1333055"/>
            <a:ext cx="3975100" cy="3162300"/>
            <a:chOff x="7681608" y="1948217"/>
            <a:chExt cx="3975100" cy="3162300"/>
          </a:xfrm>
        </p:grpSpPr>
        <p:pic>
          <p:nvPicPr>
            <p:cNvPr id="4" name="Picture 3" descr="A picture containing text&#10;&#10;Description automatically generated">
              <a:extLst>
                <a:ext uri="{FF2B5EF4-FFF2-40B4-BE49-F238E27FC236}">
                  <a16:creationId xmlns:a16="http://schemas.microsoft.com/office/drawing/2014/main" id="{B2177046-3F88-4F56-DEA4-83916F962EDF}"/>
                </a:ext>
              </a:extLst>
            </p:cNvPr>
            <p:cNvPicPr>
              <a:picLocks noChangeAspect="1"/>
            </p:cNvPicPr>
            <p:nvPr/>
          </p:nvPicPr>
          <p:blipFill>
            <a:blip r:embed="rId3"/>
            <a:stretch>
              <a:fillRect/>
            </a:stretch>
          </p:blipFill>
          <p:spPr>
            <a:xfrm>
              <a:off x="7681608" y="2310167"/>
              <a:ext cx="431800" cy="2438400"/>
            </a:xfrm>
            <a:prstGeom prst="rect">
              <a:avLst/>
            </a:prstGeom>
          </p:spPr>
        </p:pic>
        <p:pic>
          <p:nvPicPr>
            <p:cNvPr id="11" name="Picture 10" descr="Chart, scatter chart&#10;&#10;Description automatically generated">
              <a:extLst>
                <a:ext uri="{FF2B5EF4-FFF2-40B4-BE49-F238E27FC236}">
                  <a16:creationId xmlns:a16="http://schemas.microsoft.com/office/drawing/2014/main" id="{8A6A0455-7DBA-06D7-56D1-11B18D0BC04A}"/>
                </a:ext>
              </a:extLst>
            </p:cNvPr>
            <p:cNvPicPr>
              <a:picLocks noChangeAspect="1"/>
            </p:cNvPicPr>
            <p:nvPr/>
          </p:nvPicPr>
          <p:blipFill rotWithShape="1">
            <a:blip r:embed="rId4"/>
            <a:srcRect l="8908"/>
            <a:stretch/>
          </p:blipFill>
          <p:spPr>
            <a:xfrm>
              <a:off x="8001000" y="1948217"/>
              <a:ext cx="3655708" cy="3162300"/>
            </a:xfrm>
            <a:prstGeom prst="rect">
              <a:avLst/>
            </a:prstGeom>
          </p:spPr>
        </p:pic>
      </p:grpSp>
      <p:grpSp>
        <p:nvGrpSpPr>
          <p:cNvPr id="19" name="Group 18">
            <a:extLst>
              <a:ext uri="{FF2B5EF4-FFF2-40B4-BE49-F238E27FC236}">
                <a16:creationId xmlns:a16="http://schemas.microsoft.com/office/drawing/2014/main" id="{54E4BD95-C295-02B0-295F-73B61FEADF4F}"/>
              </a:ext>
            </a:extLst>
          </p:cNvPr>
          <p:cNvGrpSpPr/>
          <p:nvPr/>
        </p:nvGrpSpPr>
        <p:grpSpPr>
          <a:xfrm>
            <a:off x="51746" y="3458894"/>
            <a:ext cx="6768154" cy="3399106"/>
            <a:chOff x="51746" y="3458894"/>
            <a:chExt cx="6768154" cy="3399106"/>
          </a:xfrm>
        </p:grpSpPr>
        <p:pic>
          <p:nvPicPr>
            <p:cNvPr id="16" name="Picture 15" descr="Text&#10;&#10;Description automatically generated">
              <a:extLst>
                <a:ext uri="{FF2B5EF4-FFF2-40B4-BE49-F238E27FC236}">
                  <a16:creationId xmlns:a16="http://schemas.microsoft.com/office/drawing/2014/main" id="{2AF2CD5E-1D5F-D9A8-B9C1-8C5789DAD815}"/>
                </a:ext>
              </a:extLst>
            </p:cNvPr>
            <p:cNvPicPr>
              <a:picLocks noChangeAspect="1"/>
            </p:cNvPicPr>
            <p:nvPr/>
          </p:nvPicPr>
          <p:blipFill>
            <a:blip r:embed="rId5"/>
            <a:stretch>
              <a:fillRect/>
            </a:stretch>
          </p:blipFill>
          <p:spPr>
            <a:xfrm>
              <a:off x="431800" y="4702989"/>
              <a:ext cx="6388100" cy="2070100"/>
            </a:xfrm>
            <a:prstGeom prst="rect">
              <a:avLst/>
            </a:prstGeom>
          </p:spPr>
        </p:pic>
        <p:pic>
          <p:nvPicPr>
            <p:cNvPr id="18" name="Picture 17" descr="A picture containing letter&#10;&#10;Description automatically generated">
              <a:extLst>
                <a:ext uri="{FF2B5EF4-FFF2-40B4-BE49-F238E27FC236}">
                  <a16:creationId xmlns:a16="http://schemas.microsoft.com/office/drawing/2014/main" id="{EDF7B5AA-DE45-EF27-082A-A8C33BED2A88}"/>
                </a:ext>
              </a:extLst>
            </p:cNvPr>
            <p:cNvPicPr>
              <a:picLocks noChangeAspect="1"/>
            </p:cNvPicPr>
            <p:nvPr/>
          </p:nvPicPr>
          <p:blipFill>
            <a:blip r:embed="rId6"/>
            <a:stretch>
              <a:fillRect/>
            </a:stretch>
          </p:blipFill>
          <p:spPr>
            <a:xfrm>
              <a:off x="51746" y="3458894"/>
              <a:ext cx="535292" cy="3399106"/>
            </a:xfrm>
            <a:prstGeom prst="rect">
              <a:avLst/>
            </a:prstGeom>
          </p:spPr>
        </p:pic>
      </p:grpSp>
      <p:sp>
        <p:nvSpPr>
          <p:cNvPr id="20" name="Title 1">
            <a:extLst>
              <a:ext uri="{FF2B5EF4-FFF2-40B4-BE49-F238E27FC236}">
                <a16:creationId xmlns:a16="http://schemas.microsoft.com/office/drawing/2014/main" id="{FC3085E2-1EB9-0070-C307-421160A5BEA6}"/>
              </a:ext>
            </a:extLst>
          </p:cNvPr>
          <p:cNvSpPr txBox="1">
            <a:spLocks/>
          </p:cNvSpPr>
          <p:nvPr/>
        </p:nvSpPr>
        <p:spPr>
          <a:xfrm>
            <a:off x="7458888" y="3075267"/>
            <a:ext cx="4301312"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Higher burden of the intestinal strongyle worm, </a:t>
            </a:r>
            <a:r>
              <a:rPr lang="en-US" sz="2900" i="1" dirty="0" err="1">
                <a:latin typeface="+mn-lt"/>
              </a:rPr>
              <a:t>Trichostrongylus</a:t>
            </a:r>
            <a:r>
              <a:rPr lang="en-US" sz="2900" i="1" dirty="0">
                <a:latin typeface="+mn-lt"/>
              </a:rPr>
              <a:t> tenuis, </a:t>
            </a:r>
            <a:r>
              <a:rPr lang="en-US" sz="2900" dirty="0">
                <a:latin typeface="+mn-lt"/>
              </a:rPr>
              <a:t>both reduces breeding success and increases mortality in red grouse. </a:t>
            </a:r>
          </a:p>
          <a:p>
            <a:pPr algn="ctr"/>
            <a:endParaRPr lang="en-US" sz="2900" dirty="0">
              <a:latin typeface="+mn-lt"/>
            </a:endParaRPr>
          </a:p>
        </p:txBody>
      </p:sp>
      <p:sp>
        <p:nvSpPr>
          <p:cNvPr id="22" name="Left Brace 21">
            <a:extLst>
              <a:ext uri="{FF2B5EF4-FFF2-40B4-BE49-F238E27FC236}">
                <a16:creationId xmlns:a16="http://schemas.microsoft.com/office/drawing/2014/main" id="{798C5C5B-7A47-FF7C-D1AE-1FA2A7FF0AFA}"/>
              </a:ext>
            </a:extLst>
          </p:cNvPr>
          <p:cNvSpPr/>
          <p:nvPr/>
        </p:nvSpPr>
        <p:spPr>
          <a:xfrm rot="10800000">
            <a:off x="6883874" y="1850158"/>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68199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53168" y="6399078"/>
            <a:ext cx="9020783" cy="430887"/>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Worms were hypothesized to be responsible for the observed population cycles in ‘bag data’ from northern England.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2226294" y="1633420"/>
            <a:ext cx="7327889" cy="4115643"/>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b="68521"/>
            <a:stretch/>
          </p:blipFill>
          <p:spPr>
            <a:xfrm>
              <a:off x="6631920" y="1364018"/>
              <a:ext cx="4064000"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sp>
        <p:nvSpPr>
          <p:cNvPr id="9" name="Rectangle 8">
            <a:extLst>
              <a:ext uri="{FF2B5EF4-FFF2-40B4-BE49-F238E27FC236}">
                <a16:creationId xmlns:a16="http://schemas.microsoft.com/office/drawing/2014/main" id="{35ABC708-0BDB-353F-5EC2-A9D294541B2D}"/>
              </a:ext>
            </a:extLst>
          </p:cNvPr>
          <p:cNvSpPr/>
          <p:nvPr/>
        </p:nvSpPr>
        <p:spPr>
          <a:xfrm>
            <a:off x="3685562" y="1869698"/>
            <a:ext cx="711594" cy="59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4988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23943"/>
            <a:ext cx="9020783" cy="769441"/>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038531" y="680107"/>
            <a:ext cx="6061268"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Deworming eliminated population cycles to prove this effect!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76232" y="0"/>
            <a:ext cx="4506881" cy="2426186"/>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r="5728" b="68521"/>
            <a:stretch/>
          </p:blipFill>
          <p:spPr>
            <a:xfrm>
              <a:off x="6631920" y="1364018"/>
              <a:ext cx="3831189"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grpSp>
        <p:nvGrpSpPr>
          <p:cNvPr id="4" name="Group 3">
            <a:extLst>
              <a:ext uri="{FF2B5EF4-FFF2-40B4-BE49-F238E27FC236}">
                <a16:creationId xmlns:a16="http://schemas.microsoft.com/office/drawing/2014/main" id="{AE44D64A-52EE-9CDC-E902-B5113B3718E7}"/>
              </a:ext>
            </a:extLst>
          </p:cNvPr>
          <p:cNvGrpSpPr/>
          <p:nvPr/>
        </p:nvGrpSpPr>
        <p:grpSpPr>
          <a:xfrm>
            <a:off x="337310" y="2535985"/>
            <a:ext cx="6061267" cy="3924997"/>
            <a:chOff x="7553967" y="739636"/>
            <a:chExt cx="4064000" cy="2378270"/>
          </a:xfrm>
        </p:grpSpPr>
        <p:pic>
          <p:nvPicPr>
            <p:cNvPr id="11" name="Picture 10" descr="Engineering drawing&#10;&#10;Description automatically generated with medium confidence">
              <a:extLst>
                <a:ext uri="{FF2B5EF4-FFF2-40B4-BE49-F238E27FC236}">
                  <a16:creationId xmlns:a16="http://schemas.microsoft.com/office/drawing/2014/main" id="{E25DF0D3-5FD5-26DE-D6A8-F29964110DE4}"/>
                </a:ext>
              </a:extLst>
            </p:cNvPr>
            <p:cNvPicPr>
              <a:picLocks noChangeAspect="1"/>
            </p:cNvPicPr>
            <p:nvPr/>
          </p:nvPicPr>
          <p:blipFill rotWithShape="1">
            <a:blip r:embed="rId3"/>
            <a:srcRect l="6130" t="31695" b="36826"/>
            <a:stretch/>
          </p:blipFill>
          <p:spPr>
            <a:xfrm>
              <a:off x="7755056" y="739636"/>
              <a:ext cx="3814895" cy="2094876"/>
            </a:xfrm>
            <a:prstGeom prst="rect">
              <a:avLst/>
            </a:prstGeom>
          </p:spPr>
        </p:pic>
        <p:pic>
          <p:nvPicPr>
            <p:cNvPr id="14" name="Picture 13" descr="Engineering drawing&#10;&#10;Description automatically generated with medium confidence">
              <a:extLst>
                <a:ext uri="{FF2B5EF4-FFF2-40B4-BE49-F238E27FC236}">
                  <a16:creationId xmlns:a16="http://schemas.microsoft.com/office/drawing/2014/main" id="{37F4CBA3-A442-D2D4-4B3E-ADAF16A09EC9}"/>
                </a:ext>
              </a:extLst>
            </p:cNvPr>
            <p:cNvPicPr>
              <a:picLocks noChangeAspect="1"/>
            </p:cNvPicPr>
            <p:nvPr/>
          </p:nvPicPr>
          <p:blipFill rotWithShape="1">
            <a:blip r:embed="rId3"/>
            <a:srcRect t="95887" b="-113"/>
            <a:stretch/>
          </p:blipFill>
          <p:spPr>
            <a:xfrm>
              <a:off x="7553967" y="2836703"/>
              <a:ext cx="4064000" cy="281203"/>
            </a:xfrm>
            <a:prstGeom prst="rect">
              <a:avLst/>
            </a:prstGeom>
          </p:spPr>
        </p:pic>
      </p:grpSp>
      <p:pic>
        <p:nvPicPr>
          <p:cNvPr id="16" name="Picture 15" descr="Engineering drawing&#10;&#10;Description automatically generated with medium confidence">
            <a:extLst>
              <a:ext uri="{FF2B5EF4-FFF2-40B4-BE49-F238E27FC236}">
                <a16:creationId xmlns:a16="http://schemas.microsoft.com/office/drawing/2014/main" id="{6FC16BCA-E08A-84F1-94E8-02EED9803C8D}"/>
              </a:ext>
            </a:extLst>
          </p:cNvPr>
          <p:cNvPicPr>
            <a:picLocks noChangeAspect="1"/>
          </p:cNvPicPr>
          <p:nvPr/>
        </p:nvPicPr>
        <p:blipFill rotWithShape="1">
          <a:blip r:embed="rId3"/>
          <a:srcRect l="6130" t="63208" b="-852"/>
          <a:stretch/>
        </p:blipFill>
        <p:spPr>
          <a:xfrm>
            <a:off x="6326963" y="2698633"/>
            <a:ext cx="5509595" cy="3762349"/>
          </a:xfrm>
          <a:prstGeom prst="rect">
            <a:avLst/>
          </a:prstGeom>
        </p:spPr>
      </p:pic>
      <p:pic>
        <p:nvPicPr>
          <p:cNvPr id="18" name="Picture 17" descr="Engineering drawing&#10;&#10;Description automatically generated with medium confidence">
            <a:extLst>
              <a:ext uri="{FF2B5EF4-FFF2-40B4-BE49-F238E27FC236}">
                <a16:creationId xmlns:a16="http://schemas.microsoft.com/office/drawing/2014/main" id="{E51D4F9B-55AA-3BE4-8577-9C9D4A072461}"/>
              </a:ext>
            </a:extLst>
          </p:cNvPr>
          <p:cNvPicPr>
            <a:picLocks noChangeAspect="1"/>
          </p:cNvPicPr>
          <p:nvPr/>
        </p:nvPicPr>
        <p:blipFill rotWithShape="1">
          <a:blip r:embed="rId3"/>
          <a:srcRect l="-984" t="41985" r="91273" b="36534"/>
          <a:stretch/>
        </p:blipFill>
        <p:spPr>
          <a:xfrm>
            <a:off x="298363" y="3548265"/>
            <a:ext cx="522731" cy="1743437"/>
          </a:xfrm>
          <a:prstGeom prst="rect">
            <a:avLst/>
          </a:prstGeom>
        </p:spPr>
      </p:pic>
    </p:spTree>
    <p:extLst>
      <p:ext uri="{BB962C8B-B14F-4D97-AF65-F5344CB8AC3E}">
        <p14:creationId xmlns:p14="http://schemas.microsoft.com/office/powerpoint/2010/main" val="35132270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6" name="Content Placeholder 5">
            <a:extLst>
              <a:ext uri="{FF2B5EF4-FFF2-40B4-BE49-F238E27FC236}">
                <a16:creationId xmlns:a16="http://schemas.microsoft.com/office/drawing/2014/main" id="{16DDB633-CF3E-D3D4-B446-AAD318A91C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881104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Tree>
    <p:extLst>
      <p:ext uri="{BB962C8B-B14F-4D97-AF65-F5344CB8AC3E}">
        <p14:creationId xmlns:p14="http://schemas.microsoft.com/office/powerpoint/2010/main" val="25114660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pic>
        <p:nvPicPr>
          <p:cNvPr id="4" name="Picture 3">
            <a:extLst>
              <a:ext uri="{FF2B5EF4-FFF2-40B4-BE49-F238E27FC236}">
                <a16:creationId xmlns:a16="http://schemas.microsoft.com/office/drawing/2014/main" id="{2F031C45-8660-CE45-363A-DA04BD828225}"/>
              </a:ext>
            </a:extLst>
          </p:cNvPr>
          <p:cNvPicPr>
            <a:picLocks noChangeAspect="1"/>
          </p:cNvPicPr>
          <p:nvPr/>
        </p:nvPicPr>
        <p:blipFill>
          <a:blip r:embed="rId3"/>
          <a:stretch>
            <a:fillRect/>
          </a:stretch>
        </p:blipFill>
        <p:spPr>
          <a:xfrm>
            <a:off x="7171202" y="1767579"/>
            <a:ext cx="4660014" cy="4824838"/>
          </a:xfrm>
          <a:prstGeom prst="rect">
            <a:avLst/>
          </a:prstGeom>
        </p:spPr>
      </p:pic>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endParaRPr lang="en-US" sz="2600" dirty="0"/>
          </a:p>
          <a:p>
            <a:pPr>
              <a:buFontTx/>
              <a:buChar char="-"/>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spTree>
    <p:extLst>
      <p:ext uri="{BB962C8B-B14F-4D97-AF65-F5344CB8AC3E}">
        <p14:creationId xmlns:p14="http://schemas.microsoft.com/office/powerpoint/2010/main" val="214696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24536234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 Popularized by Florence </a:t>
            </a:r>
            <a:r>
              <a:rPr lang="en-US" sz="2600" dirty="0" err="1"/>
              <a:t>Nightengale</a:t>
            </a:r>
            <a:endParaRPr lang="en-US" sz="2600" dirty="0"/>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6" name="Picture 5">
            <a:extLst>
              <a:ext uri="{FF2B5EF4-FFF2-40B4-BE49-F238E27FC236}">
                <a16:creationId xmlns:a16="http://schemas.microsoft.com/office/drawing/2014/main" id="{13E20D61-3298-5BB7-1608-CF7B7E46BEC2}"/>
              </a:ext>
            </a:extLst>
          </p:cNvPr>
          <p:cNvPicPr>
            <a:picLocks noChangeAspect="1"/>
          </p:cNvPicPr>
          <p:nvPr/>
        </p:nvPicPr>
        <p:blipFill>
          <a:blip r:embed="rId3"/>
          <a:stretch>
            <a:fillRect/>
          </a:stretch>
        </p:blipFill>
        <p:spPr>
          <a:xfrm>
            <a:off x="7338621" y="3260945"/>
            <a:ext cx="4325176" cy="3247293"/>
          </a:xfrm>
          <a:prstGeom prst="rect">
            <a:avLst/>
          </a:prstGeom>
        </p:spPr>
      </p:pic>
    </p:spTree>
    <p:extLst>
      <p:ext uri="{BB962C8B-B14F-4D97-AF65-F5344CB8AC3E}">
        <p14:creationId xmlns:p14="http://schemas.microsoft.com/office/powerpoint/2010/main" val="34314192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18434" name="Picture 2">
            <a:extLst>
              <a:ext uri="{FF2B5EF4-FFF2-40B4-BE49-F238E27FC236}">
                <a16:creationId xmlns:a16="http://schemas.microsoft.com/office/drawing/2014/main" id="{B123F0BC-F56B-7C5D-7A5B-4C61C7C13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67"/>
          <a:stretch/>
        </p:blipFill>
        <p:spPr bwMode="auto">
          <a:xfrm>
            <a:off x="7856376" y="1570340"/>
            <a:ext cx="3974840" cy="528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8513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r>
              <a:rPr lang="en-US" sz="2600" b="1" u="sng" dirty="0"/>
              <a:t>Classic epidemiology</a:t>
            </a:r>
          </a:p>
          <a:p>
            <a:pPr lvl="2"/>
            <a:r>
              <a:rPr lang="en-US" sz="2200" dirty="0"/>
              <a:t>Risk factors for disease = John Snow (1854)</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4" name="Content Placeholder 3">
            <a:extLst>
              <a:ext uri="{FF2B5EF4-FFF2-40B4-BE49-F238E27FC236}">
                <a16:creationId xmlns:a16="http://schemas.microsoft.com/office/drawing/2014/main" id="{1ED17F74-2A00-F077-F3B8-282651D23F77}"/>
              </a:ext>
            </a:extLst>
          </p:cNvPr>
          <p:cNvPicPr>
            <a:picLocks noChangeAspect="1"/>
          </p:cNvPicPr>
          <p:nvPr/>
        </p:nvPicPr>
        <p:blipFill>
          <a:blip r:embed="rId3"/>
          <a:srcRect l="-40591" r="-40591"/>
          <a:stretch>
            <a:fillRect/>
          </a:stretch>
        </p:blipFill>
        <p:spPr>
          <a:xfrm>
            <a:off x="5685122" y="2120054"/>
            <a:ext cx="7632174" cy="4197402"/>
          </a:xfrm>
          <a:prstGeom prst="rect">
            <a:avLst/>
          </a:prstGeom>
        </p:spPr>
      </p:pic>
    </p:spTree>
    <p:extLst>
      <p:ext uri="{BB962C8B-B14F-4D97-AF65-F5344CB8AC3E}">
        <p14:creationId xmlns:p14="http://schemas.microsoft.com/office/powerpoint/2010/main" val="75474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10515600" cy="4351338"/>
          </a:xfrm>
        </p:spPr>
        <p:txBody>
          <a:bodyPr/>
          <a:lstStyle/>
          <a:p>
            <a:r>
              <a:rPr lang="en-US" dirty="0"/>
              <a:t>Plague of Justinian (541-549 AD)</a:t>
            </a:r>
          </a:p>
          <a:p>
            <a:pPr lvl="1"/>
            <a:r>
              <a:rPr lang="en-US" dirty="0"/>
              <a:t>First historically recorded pandemic of </a:t>
            </a:r>
            <a:r>
              <a:rPr lang="en-US" i="1" dirty="0"/>
              <a:t>Yersinia pestis</a:t>
            </a:r>
          </a:p>
          <a:p>
            <a:pPr lvl="1"/>
            <a:r>
              <a:rPr lang="en-US" dirty="0"/>
              <a:t>Launched the ‘first plague pandemic’ resulting in the deaths of 15-100 million people, 25-60% of Europe’s population at the time</a:t>
            </a:r>
          </a:p>
        </p:txBody>
      </p:sp>
      <p:pic>
        <p:nvPicPr>
          <p:cNvPr id="2052" name="Picture 4" descr="undefined">
            <a:extLst>
              <a:ext uri="{FF2B5EF4-FFF2-40B4-BE49-F238E27FC236}">
                <a16:creationId xmlns:a16="http://schemas.microsoft.com/office/drawing/2014/main" id="{27AFF009-4C88-7A7D-E000-10D5BA9E8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837" y="2858563"/>
            <a:ext cx="8278326" cy="38287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3446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pPr lvl="1"/>
            <a:r>
              <a:rPr lang="en-US" dirty="0"/>
              <a:t>Most fatal pandemic in human history, resulting in deaths of 75-200 million people</a:t>
            </a:r>
            <a:endParaRPr lang="en-US" i="1" dirty="0"/>
          </a:p>
          <a:p>
            <a:pPr lvl="1"/>
            <a:r>
              <a:rPr lang="en-US" dirty="0"/>
              <a:t>Killed 30-60% of Europe’s population at the time; 17-54% of global population</a:t>
            </a:r>
          </a:p>
        </p:txBody>
      </p:sp>
      <p:pic>
        <p:nvPicPr>
          <p:cNvPr id="5" name="Graphic 4">
            <a:extLst>
              <a:ext uri="{FF2B5EF4-FFF2-40B4-BE49-F238E27FC236}">
                <a16:creationId xmlns:a16="http://schemas.microsoft.com/office/drawing/2014/main" id="{0B31E8A3-7AFD-FE4D-7C08-D58DE78AA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1754" y="1625329"/>
            <a:ext cx="5613554" cy="4896770"/>
          </a:xfrm>
          <a:prstGeom prst="rect">
            <a:avLst/>
          </a:prstGeom>
          <a:effectLst>
            <a:softEdge rad="171962"/>
          </a:effectLst>
        </p:spPr>
      </p:pic>
    </p:spTree>
    <p:extLst>
      <p:ext uri="{BB962C8B-B14F-4D97-AF65-F5344CB8AC3E}">
        <p14:creationId xmlns:p14="http://schemas.microsoft.com/office/powerpoint/2010/main" val="32801108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r>
              <a:rPr lang="en-US" dirty="0"/>
              <a:t>Cocoliztli (1545-1548) </a:t>
            </a:r>
          </a:p>
          <a:p>
            <a:pPr lvl="1"/>
            <a:r>
              <a:rPr lang="en-US" dirty="0"/>
              <a:t>Pathogen still unknown! Maybe viral hemorrhagic fever, maybe bacterium</a:t>
            </a:r>
          </a:p>
          <a:p>
            <a:pPr lvl="1"/>
            <a:r>
              <a:rPr lang="en-US" dirty="0"/>
              <a:t>Killed 80% of the population of Mexico</a:t>
            </a:r>
            <a:endParaRPr lang="en-US" i="1" dirty="0"/>
          </a:p>
        </p:txBody>
      </p:sp>
      <p:pic>
        <p:nvPicPr>
          <p:cNvPr id="4098" name="Picture 2">
            <a:extLst>
              <a:ext uri="{FF2B5EF4-FFF2-40B4-BE49-F238E27FC236}">
                <a16:creationId xmlns:a16="http://schemas.microsoft.com/office/drawing/2014/main" id="{1CC69D49-3831-05A2-E5DF-CFED31AA4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817" y="1646243"/>
            <a:ext cx="5075399" cy="395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5906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pPr lvl="1"/>
            <a:r>
              <a:rPr lang="en-US" dirty="0"/>
              <a:t>17-100 million deaths worldwide. </a:t>
            </a:r>
          </a:p>
          <a:p>
            <a:pPr lvl="1"/>
            <a:r>
              <a:rPr lang="en-US" dirty="0"/>
              <a:t>1-5% of global population</a:t>
            </a:r>
          </a:p>
          <a:p>
            <a:pPr lvl="1"/>
            <a:r>
              <a:rPr lang="en-US" dirty="0"/>
              <a:t>2</a:t>
            </a:r>
            <a:r>
              <a:rPr lang="en-US" baseline="30000" dirty="0"/>
              <a:t>nd</a:t>
            </a:r>
            <a:r>
              <a:rPr lang="en-US" dirty="0"/>
              <a:t>-most devastating pandemic       in history (after Black Death)</a:t>
            </a:r>
            <a:endParaRPr lang="en-US" i="1" dirty="0"/>
          </a:p>
        </p:txBody>
      </p:sp>
      <p:pic>
        <p:nvPicPr>
          <p:cNvPr id="6146" name="Picture 2">
            <a:extLst>
              <a:ext uri="{FF2B5EF4-FFF2-40B4-BE49-F238E27FC236}">
                <a16:creationId xmlns:a16="http://schemas.microsoft.com/office/drawing/2014/main" id="{BB1E3B42-5E9A-FEAF-1F8D-6F432A695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673" y="2573839"/>
            <a:ext cx="6139543" cy="3966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231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pPr lvl="1"/>
            <a:r>
              <a:rPr lang="en-US" dirty="0"/>
              <a:t>&gt;40 million deaths and counting</a:t>
            </a:r>
          </a:p>
          <a:p>
            <a:pPr lvl="1"/>
            <a:r>
              <a:rPr lang="en-US" dirty="0"/>
              <a:t>Prevalence still &gt;20% in some countries in southern Africa	</a:t>
            </a:r>
          </a:p>
        </p:txBody>
      </p:sp>
      <p:pic>
        <p:nvPicPr>
          <p:cNvPr id="8196" name="Picture 4">
            <a:extLst>
              <a:ext uri="{FF2B5EF4-FFF2-40B4-BE49-F238E27FC236}">
                <a16:creationId xmlns:a16="http://schemas.microsoft.com/office/drawing/2014/main" id="{4AD13C2D-19A5-EA50-1015-B6964F86A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24"/>
          <a:stretch/>
        </p:blipFill>
        <p:spPr bwMode="auto">
          <a:xfrm>
            <a:off x="5766318" y="2578894"/>
            <a:ext cx="6627845" cy="4091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36F3519E-3A28-AEC3-A362-76E6AB0362CE}"/>
              </a:ext>
            </a:extLst>
          </p:cNvPr>
          <p:cNvPicPr>
            <a:picLocks noChangeAspect="1"/>
          </p:cNvPicPr>
          <p:nvPr/>
        </p:nvPicPr>
        <p:blipFill>
          <a:blip r:embed="rId4"/>
          <a:stretch>
            <a:fillRect/>
          </a:stretch>
        </p:blipFill>
        <p:spPr>
          <a:xfrm>
            <a:off x="8714533" y="5802983"/>
            <a:ext cx="3284635" cy="867456"/>
          </a:xfrm>
          <a:prstGeom prst="rect">
            <a:avLst/>
          </a:prstGeom>
        </p:spPr>
      </p:pic>
    </p:spTree>
    <p:extLst>
      <p:ext uri="{BB962C8B-B14F-4D97-AF65-F5344CB8AC3E}">
        <p14:creationId xmlns:p14="http://schemas.microsoft.com/office/powerpoint/2010/main" val="8867387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normAutofit/>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r>
              <a:rPr lang="en-US" dirty="0"/>
              <a:t>COVID-19 (2019-now)</a:t>
            </a:r>
          </a:p>
          <a:p>
            <a:pPr lvl="1"/>
            <a:r>
              <a:rPr lang="en-US" dirty="0"/>
              <a:t>~7-29 million deaths worldwide</a:t>
            </a:r>
          </a:p>
          <a:p>
            <a:pPr lvl="1"/>
            <a:r>
              <a:rPr lang="en-US" dirty="0"/>
              <a:t>~0.1-0.4% of population</a:t>
            </a:r>
          </a:p>
        </p:txBody>
      </p:sp>
      <p:pic>
        <p:nvPicPr>
          <p:cNvPr id="8198" name="Picture 6" descr="Centers for Disease Control and Prevention">
            <a:extLst>
              <a:ext uri="{FF2B5EF4-FFF2-40B4-BE49-F238E27FC236}">
                <a16:creationId xmlns:a16="http://schemas.microsoft.com/office/drawing/2014/main" id="{1B642577-64D4-A981-D23A-1534B710C3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882742" y="931636"/>
            <a:ext cx="2332653" cy="21209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descr="Biden team eyes end of Covid emergency declaration and shift in Covid team  - POLITICO">
            <a:extLst>
              <a:ext uri="{FF2B5EF4-FFF2-40B4-BE49-F238E27FC236}">
                <a16:creationId xmlns:a16="http://schemas.microsoft.com/office/drawing/2014/main" id="{EDF2B16B-09B4-0B1F-658F-85F6EFFD8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90" y="3052536"/>
            <a:ext cx="5413310" cy="3608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8740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094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4"/>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42930753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861AE-E547-3716-67DF-55AEEB3DC3EF}"/>
              </a:ext>
            </a:extLst>
          </p:cNvPr>
          <p:cNvSpPr>
            <a:spLocks noGrp="1"/>
          </p:cNvSpPr>
          <p:nvPr>
            <p:ph idx="1"/>
          </p:nvPr>
        </p:nvSpPr>
        <p:spPr>
          <a:xfrm>
            <a:off x="186612" y="1740145"/>
            <a:ext cx="4404049" cy="4351338"/>
          </a:xfrm>
        </p:spPr>
        <p:txBody>
          <a:bodyPr>
            <a:noAutofit/>
          </a:bodyPr>
          <a:lstStyle/>
          <a:p>
            <a:r>
              <a:rPr lang="en-US" sz="2600" dirty="0"/>
              <a:t>The </a:t>
            </a:r>
            <a:r>
              <a:rPr lang="en-US" sz="2600" dirty="0" err="1"/>
              <a:t>HbS</a:t>
            </a:r>
            <a:r>
              <a:rPr lang="en-US" sz="2600" dirty="0"/>
              <a:t> allele confers resistance to malaria but also results in sickle cell anemia when homozygous.</a:t>
            </a:r>
          </a:p>
          <a:p>
            <a:r>
              <a:rPr lang="en-US" sz="2600" dirty="0"/>
              <a:t>Natural selection has favored this trait in malaria-endemic regions of the planet.</a:t>
            </a:r>
          </a:p>
          <a:p>
            <a:r>
              <a:rPr lang="en-US" sz="2600" dirty="0"/>
              <a:t>As of 2021, WHO estimates 247 million malaria cases worldwide and &gt;600,000 deaths, 95% in Africa.</a:t>
            </a:r>
          </a:p>
          <a:p>
            <a:r>
              <a:rPr lang="en-US" sz="2600" dirty="0"/>
              <a:t>Children &lt;5 account for 80% of malaria deaths.</a:t>
            </a:r>
          </a:p>
        </p:txBody>
      </p:sp>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10242" name="Picture 2" descr="Figure 1">
            <a:extLst>
              <a:ext uri="{FF2B5EF4-FFF2-40B4-BE49-F238E27FC236}">
                <a16:creationId xmlns:a16="http://schemas.microsoft.com/office/drawing/2014/main" id="{E323582C-FCD5-1C53-817F-BE7E5314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25"/>
          <a:stretch/>
        </p:blipFill>
        <p:spPr bwMode="auto">
          <a:xfrm>
            <a:off x="4428607" y="851268"/>
            <a:ext cx="7402609" cy="60067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C3243D-BFC0-DD9C-A97B-CDD54026C317}"/>
              </a:ext>
            </a:extLst>
          </p:cNvPr>
          <p:cNvSpPr txBox="1"/>
          <p:nvPr/>
        </p:nvSpPr>
        <p:spPr>
          <a:xfrm>
            <a:off x="3171217" y="6409340"/>
            <a:ext cx="9020783" cy="430887"/>
          </a:xfrm>
          <a:prstGeom prst="rect">
            <a:avLst/>
          </a:prstGeom>
          <a:noFill/>
        </p:spPr>
        <p:txBody>
          <a:bodyPr wrap="square" rtlCol="0">
            <a:spAutoFit/>
          </a:bodyPr>
          <a:lstStyle/>
          <a:p>
            <a:pPr algn="r"/>
            <a:r>
              <a:rPr lang="en-US" sz="2200" dirty="0" err="1">
                <a:cs typeface="Franklin Gothic Medium"/>
              </a:rPr>
              <a:t>Piel</a:t>
            </a:r>
            <a:r>
              <a:rPr lang="en-US" sz="2200" dirty="0">
                <a:cs typeface="Franklin Gothic Medium"/>
              </a:rPr>
              <a:t> et al 2010. </a:t>
            </a:r>
            <a:r>
              <a:rPr lang="en-US" sz="2200" i="1" dirty="0">
                <a:cs typeface="Franklin Gothic Medium"/>
              </a:rPr>
              <a:t>Nature Communications.</a:t>
            </a:r>
            <a:endParaRPr lang="en-US" sz="2200" dirty="0">
              <a:latin typeface="+mj-lt"/>
              <a:cs typeface="Franklin Gothic Medium"/>
            </a:endParaRP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881EEE3-0B4A-5F25-D6D7-11EF05A9BA22}"/>
              </a:ext>
            </a:extLst>
          </p:cNvPr>
          <p:cNvSpPr txBox="1"/>
          <p:nvPr/>
        </p:nvSpPr>
        <p:spPr>
          <a:xfrm>
            <a:off x="360783" y="1131186"/>
            <a:ext cx="3893491" cy="630942"/>
          </a:xfrm>
          <a:prstGeom prst="rect">
            <a:avLst/>
          </a:prstGeom>
          <a:noFill/>
        </p:spPr>
        <p:txBody>
          <a:bodyPr wrap="square" rtlCol="0">
            <a:spAutoFit/>
          </a:bodyPr>
          <a:lstStyle/>
          <a:p>
            <a:r>
              <a:rPr lang="en-US" sz="3500" b="1" dirty="0">
                <a:cs typeface="Franklin Gothic Medium"/>
              </a:rPr>
              <a:t>Sickle cell anemia</a:t>
            </a:r>
            <a:endParaRPr lang="en-US" sz="3500" b="1" dirty="0">
              <a:latin typeface="+mj-lt"/>
              <a:cs typeface="Franklin Gothic Medium"/>
            </a:endParaRPr>
          </a:p>
        </p:txBody>
      </p:sp>
    </p:spTree>
    <p:extLst>
      <p:ext uri="{BB962C8B-B14F-4D97-AF65-F5344CB8AC3E}">
        <p14:creationId xmlns:p14="http://schemas.microsoft.com/office/powerpoint/2010/main" val="4363713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1C40F6-6934-1624-1914-C0E3BC5BDF50}"/>
              </a:ext>
            </a:extLst>
          </p:cNvPr>
          <p:cNvSpPr>
            <a:spLocks noGrp="1"/>
          </p:cNvSpPr>
          <p:nvPr>
            <p:ph idx="1"/>
          </p:nvPr>
        </p:nvSpPr>
        <p:spPr>
          <a:xfrm>
            <a:off x="9609871" y="1224679"/>
            <a:ext cx="2436133" cy="4351338"/>
          </a:xfrm>
        </p:spPr>
        <p:txBody>
          <a:bodyPr/>
          <a:lstStyle/>
          <a:p>
            <a:r>
              <a:rPr lang="en-US" dirty="0"/>
              <a:t>Modeled distribution of Duffy-negative human population</a:t>
            </a:r>
          </a:p>
        </p:txBody>
      </p:sp>
      <p:pic>
        <p:nvPicPr>
          <p:cNvPr id="12292" name="Picture 4">
            <a:extLst>
              <a:ext uri="{FF2B5EF4-FFF2-40B4-BE49-F238E27FC236}">
                <a16:creationId xmlns:a16="http://schemas.microsoft.com/office/drawing/2014/main" id="{E370F256-D97F-F379-D7D4-482B858CA8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470"/>
          <a:stretch/>
        </p:blipFill>
        <p:spPr bwMode="auto">
          <a:xfrm>
            <a:off x="5807801"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1F0262F-7084-8133-E381-F313704888C8}"/>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9" name="Picture 4">
            <a:extLst>
              <a:ext uri="{FF2B5EF4-FFF2-40B4-BE49-F238E27FC236}">
                <a16:creationId xmlns:a16="http://schemas.microsoft.com/office/drawing/2014/main" id="{F610AAA9-DABB-B7E2-DFD8-4B592F5A20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470"/>
          <a:stretch/>
        </p:blipFill>
        <p:spPr bwMode="auto">
          <a:xfrm>
            <a:off x="183"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8F4466F-5512-559F-C924-30EB65D011BB}"/>
              </a:ext>
            </a:extLst>
          </p:cNvPr>
          <p:cNvSpPr/>
          <p:nvPr/>
        </p:nvSpPr>
        <p:spPr>
          <a:xfrm>
            <a:off x="-6604" y="3655256"/>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29C2D3-E737-0157-8E80-DC5F356E4E91}"/>
              </a:ext>
            </a:extLst>
          </p:cNvPr>
          <p:cNvSpPr/>
          <p:nvPr/>
        </p:nvSpPr>
        <p:spPr>
          <a:xfrm>
            <a:off x="12057" y="3617946"/>
            <a:ext cx="6353664" cy="109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CD02D7-1D44-5749-EF20-F0C1F8D796CD}"/>
              </a:ext>
            </a:extLst>
          </p:cNvPr>
          <p:cNvSpPr/>
          <p:nvPr/>
        </p:nvSpPr>
        <p:spPr>
          <a:xfrm flipH="1">
            <a:off x="-6604" y="3807656"/>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a:extLst>
              <a:ext uri="{FF2B5EF4-FFF2-40B4-BE49-F238E27FC236}">
                <a16:creationId xmlns:a16="http://schemas.microsoft.com/office/drawing/2014/main" id="{98A60810-DD11-1C49-0082-479160C0F216}"/>
              </a:ext>
            </a:extLst>
          </p:cNvPr>
          <p:cNvSpPr/>
          <p:nvPr/>
        </p:nvSpPr>
        <p:spPr>
          <a:xfrm flipH="1">
            <a:off x="6231599" y="3400348"/>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a:extLst>
              <a:ext uri="{FF2B5EF4-FFF2-40B4-BE49-F238E27FC236}">
                <a16:creationId xmlns:a16="http://schemas.microsoft.com/office/drawing/2014/main" id="{C755C1D8-C374-9507-99E4-77E166AD48A2}"/>
              </a:ext>
            </a:extLst>
          </p:cNvPr>
          <p:cNvSpPr/>
          <p:nvPr/>
        </p:nvSpPr>
        <p:spPr>
          <a:xfrm flipH="1">
            <a:off x="6309738" y="6238517"/>
            <a:ext cx="5882262" cy="15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ectangle 15">
            <a:extLst>
              <a:ext uri="{FF2B5EF4-FFF2-40B4-BE49-F238E27FC236}">
                <a16:creationId xmlns:a16="http://schemas.microsoft.com/office/drawing/2014/main" id="{203D5028-E3BD-CD8D-DD16-5E0DBC204CF6}"/>
              </a:ext>
            </a:extLst>
          </p:cNvPr>
          <p:cNvSpPr/>
          <p:nvPr/>
        </p:nvSpPr>
        <p:spPr>
          <a:xfrm flipH="1">
            <a:off x="12056416" y="3317367"/>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TextBox 16">
            <a:extLst>
              <a:ext uri="{FF2B5EF4-FFF2-40B4-BE49-F238E27FC236}">
                <a16:creationId xmlns:a16="http://schemas.microsoft.com/office/drawing/2014/main" id="{F7ED31C2-A995-3230-109A-2E148390FDE2}"/>
              </a:ext>
            </a:extLst>
          </p:cNvPr>
          <p:cNvSpPr txBox="1"/>
          <p:nvPr/>
        </p:nvSpPr>
        <p:spPr>
          <a:xfrm>
            <a:off x="3171217" y="6238518"/>
            <a:ext cx="9020783" cy="646331"/>
          </a:xfrm>
          <a:prstGeom prst="rect">
            <a:avLst/>
          </a:prstGeom>
          <a:noFill/>
        </p:spPr>
        <p:txBody>
          <a:bodyPr wrap="square" rtlCol="0">
            <a:spAutoFit/>
          </a:bodyPr>
          <a:lstStyle/>
          <a:p>
            <a:pPr algn="r"/>
            <a:r>
              <a:rPr lang="en-US" dirty="0">
                <a:cs typeface="Franklin Gothic Medium"/>
              </a:rPr>
              <a:t>Guerra et al. 2006. </a:t>
            </a:r>
            <a:r>
              <a:rPr lang="en-US" i="1" dirty="0">
                <a:cs typeface="Franklin Gothic Medium"/>
              </a:rPr>
              <a:t>Trends in Parasitology</a:t>
            </a:r>
          </a:p>
          <a:p>
            <a:pPr algn="r"/>
            <a:r>
              <a:rPr lang="en-US" dirty="0">
                <a:cs typeface="Franklin Gothic Medium"/>
              </a:rPr>
              <a:t>Howes et al 2011. </a:t>
            </a:r>
            <a:r>
              <a:rPr lang="en-US" i="1" dirty="0">
                <a:cs typeface="Franklin Gothic Medium"/>
              </a:rPr>
              <a:t>Nature Communications.</a:t>
            </a:r>
            <a:endParaRPr lang="en-US" dirty="0">
              <a:latin typeface="+mj-lt"/>
              <a:cs typeface="Franklin Gothic Medium"/>
            </a:endParaRPr>
          </a:p>
        </p:txBody>
      </p:sp>
      <p:pic>
        <p:nvPicPr>
          <p:cNvPr id="18" name="Picture 2" descr="Figure 4">
            <a:extLst>
              <a:ext uri="{FF2B5EF4-FFF2-40B4-BE49-F238E27FC236}">
                <a16:creationId xmlns:a16="http://schemas.microsoft.com/office/drawing/2014/main" id="{B2AE7AD5-E61F-02F8-E87B-EB4245B3C2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2658657" y="961628"/>
            <a:ext cx="6802908" cy="280478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463EE9-412B-273B-6B3F-82CDA9B71396}"/>
              </a:ext>
            </a:extLst>
          </p:cNvPr>
          <p:cNvSpPr/>
          <p:nvPr/>
        </p:nvSpPr>
        <p:spPr>
          <a:xfrm>
            <a:off x="2456302" y="786729"/>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202BC3F5-6160-7188-A0EC-82CD1CE4697B}"/>
              </a:ext>
            </a:extLst>
          </p:cNvPr>
          <p:cNvSpPr txBox="1">
            <a:spLocks/>
          </p:cNvSpPr>
          <p:nvPr/>
        </p:nvSpPr>
        <p:spPr>
          <a:xfrm>
            <a:off x="7764518" y="3941314"/>
            <a:ext cx="3359725" cy="37095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21" name="Content Placeholder 2">
            <a:extLst>
              <a:ext uri="{FF2B5EF4-FFF2-40B4-BE49-F238E27FC236}">
                <a16:creationId xmlns:a16="http://schemas.microsoft.com/office/drawing/2014/main" id="{E7866CEE-3A4C-C47D-5B5E-C2A8BB734CC4}"/>
              </a:ext>
            </a:extLst>
          </p:cNvPr>
          <p:cNvSpPr txBox="1">
            <a:spLocks/>
          </p:cNvSpPr>
          <p:nvPr/>
        </p:nvSpPr>
        <p:spPr>
          <a:xfrm>
            <a:off x="1078805" y="3956554"/>
            <a:ext cx="4150455" cy="357281"/>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22" name="TextBox 21">
            <a:extLst>
              <a:ext uri="{FF2B5EF4-FFF2-40B4-BE49-F238E27FC236}">
                <a16:creationId xmlns:a16="http://schemas.microsoft.com/office/drawing/2014/main" id="{638D4D65-C1CD-D9CC-34C5-C2057521488A}"/>
              </a:ext>
            </a:extLst>
          </p:cNvPr>
          <p:cNvSpPr txBox="1"/>
          <p:nvPr/>
        </p:nvSpPr>
        <p:spPr>
          <a:xfrm>
            <a:off x="123273" y="1018677"/>
            <a:ext cx="2118241" cy="1169551"/>
          </a:xfrm>
          <a:prstGeom prst="rect">
            <a:avLst/>
          </a:prstGeom>
          <a:noFill/>
        </p:spPr>
        <p:txBody>
          <a:bodyPr wrap="square" rtlCol="0">
            <a:spAutoFit/>
          </a:bodyPr>
          <a:lstStyle/>
          <a:p>
            <a:r>
              <a:rPr lang="en-US" sz="3500" b="1" dirty="0">
                <a:cs typeface="Franklin Gothic Medium"/>
              </a:rPr>
              <a:t>Duffy antigen</a:t>
            </a:r>
            <a:endParaRPr lang="en-US" sz="3500" b="1" dirty="0">
              <a:latin typeface="+mj-lt"/>
              <a:cs typeface="Franklin Gothic Medium"/>
            </a:endParaRPr>
          </a:p>
        </p:txBody>
      </p:sp>
    </p:spTree>
    <p:extLst>
      <p:ext uri="{BB962C8B-B14F-4D97-AF65-F5344CB8AC3E}">
        <p14:creationId xmlns:p14="http://schemas.microsoft.com/office/powerpoint/2010/main" val="41863616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1337355"/>
            <a:ext cx="5649685"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1308077"/>
            <a:ext cx="5892283"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2388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2662917"/>
            <a:ext cx="5649685" cy="396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3228391"/>
            <a:ext cx="5892283" cy="3372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0617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4627984"/>
            <a:ext cx="5649685" cy="2002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4460033"/>
            <a:ext cx="5892283" cy="214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6412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5784110"/>
            <a:ext cx="5649685" cy="846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5520645"/>
            <a:ext cx="5892283" cy="1080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8749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Tree>
    <p:extLst>
      <p:ext uri="{BB962C8B-B14F-4D97-AF65-F5344CB8AC3E}">
        <p14:creationId xmlns:p14="http://schemas.microsoft.com/office/powerpoint/2010/main" val="3228027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54" name="Rectangle 53">
            <a:extLst>
              <a:ext uri="{FF2B5EF4-FFF2-40B4-BE49-F238E27FC236}">
                <a16:creationId xmlns:a16="http://schemas.microsoft.com/office/drawing/2014/main" id="{5EB9D1CF-C1A4-AA42-BA00-94EA1697D13B}"/>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28" name="Group 27">
            <a:extLst>
              <a:ext uri="{FF2B5EF4-FFF2-40B4-BE49-F238E27FC236}">
                <a16:creationId xmlns:a16="http://schemas.microsoft.com/office/drawing/2014/main" id="{CD4A0BAA-802D-E24D-A799-0E8CA7E571CE}"/>
              </a:ext>
            </a:extLst>
          </p:cNvPr>
          <p:cNvGrpSpPr/>
          <p:nvPr/>
        </p:nvGrpSpPr>
        <p:grpSpPr>
          <a:xfrm>
            <a:off x="3626063" y="1525402"/>
            <a:ext cx="4939873" cy="1448257"/>
            <a:chOff x="2514122" y="1996212"/>
            <a:chExt cx="4939873" cy="1448257"/>
          </a:xfrm>
        </p:grpSpPr>
        <p:grpSp>
          <p:nvGrpSpPr>
            <p:cNvPr id="33" name="Group 32">
              <a:extLst>
                <a:ext uri="{FF2B5EF4-FFF2-40B4-BE49-F238E27FC236}">
                  <a16:creationId xmlns:a16="http://schemas.microsoft.com/office/drawing/2014/main" id="{AA1AD46B-34CB-E24F-83E8-D5A0C98322E5}"/>
                </a:ext>
              </a:extLst>
            </p:cNvPr>
            <p:cNvGrpSpPr/>
            <p:nvPr/>
          </p:nvGrpSpPr>
          <p:grpSpPr>
            <a:xfrm>
              <a:off x="2514122" y="1996212"/>
              <a:ext cx="4085663" cy="1448257"/>
              <a:chOff x="2797962" y="2549616"/>
              <a:chExt cx="2926208" cy="961934"/>
            </a:xfrm>
          </p:grpSpPr>
          <p:graphicFrame>
            <p:nvGraphicFramePr>
              <p:cNvPr id="53" name="Object 52">
                <a:extLst>
                  <a:ext uri="{FF2B5EF4-FFF2-40B4-BE49-F238E27FC236}">
                    <a16:creationId xmlns:a16="http://schemas.microsoft.com/office/drawing/2014/main" id="{B096CD89-9FF2-744F-8EA0-01A7213C16F0}"/>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55" name="Group 54">
                <a:extLst>
                  <a:ext uri="{FF2B5EF4-FFF2-40B4-BE49-F238E27FC236}">
                    <a16:creationId xmlns:a16="http://schemas.microsoft.com/office/drawing/2014/main" id="{CD85AC27-246F-1347-9C41-C795F544FAC5}"/>
                  </a:ext>
                </a:extLst>
              </p:cNvPr>
              <p:cNvGrpSpPr/>
              <p:nvPr/>
            </p:nvGrpSpPr>
            <p:grpSpPr>
              <a:xfrm>
                <a:off x="2797962" y="2549616"/>
                <a:ext cx="2926208" cy="961932"/>
                <a:chOff x="3373673" y="2139665"/>
                <a:chExt cx="2926208" cy="961932"/>
              </a:xfrm>
            </p:grpSpPr>
            <p:grpSp>
              <p:nvGrpSpPr>
                <p:cNvPr id="58" name="Group 57">
                  <a:extLst>
                    <a:ext uri="{FF2B5EF4-FFF2-40B4-BE49-F238E27FC236}">
                      <a16:creationId xmlns:a16="http://schemas.microsoft.com/office/drawing/2014/main" id="{2EB55FC2-46A9-0048-A338-F8E8F56B1EA6}"/>
                    </a:ext>
                  </a:extLst>
                </p:cNvPr>
                <p:cNvGrpSpPr/>
                <p:nvPr/>
              </p:nvGrpSpPr>
              <p:grpSpPr>
                <a:xfrm>
                  <a:off x="3373673" y="2139665"/>
                  <a:ext cx="2926208" cy="961932"/>
                  <a:chOff x="3373673" y="2139665"/>
                  <a:chExt cx="2926208" cy="961932"/>
                </a:xfrm>
              </p:grpSpPr>
              <p:sp>
                <p:nvSpPr>
                  <p:cNvPr id="60" name="Rectangle 59">
                    <a:extLst>
                      <a:ext uri="{FF2B5EF4-FFF2-40B4-BE49-F238E27FC236}">
                        <a16:creationId xmlns:a16="http://schemas.microsoft.com/office/drawing/2014/main" id="{BDAB1611-B8C2-D443-9B81-6CEE376207E5}"/>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61" name="Rectangle 60">
                    <a:extLst>
                      <a:ext uri="{FF2B5EF4-FFF2-40B4-BE49-F238E27FC236}">
                        <a16:creationId xmlns:a16="http://schemas.microsoft.com/office/drawing/2014/main" id="{6C1E3CA4-311D-F641-BEFA-01FDCE9088CB}"/>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59" name="Rectangle 58">
                  <a:extLst>
                    <a:ext uri="{FF2B5EF4-FFF2-40B4-BE49-F238E27FC236}">
                      <a16:creationId xmlns:a16="http://schemas.microsoft.com/office/drawing/2014/main" id="{4F54600D-52A4-1747-9491-82F18B53D518}"/>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56" name="Straight Arrow Connector 55">
                <a:extLst>
                  <a:ext uri="{FF2B5EF4-FFF2-40B4-BE49-F238E27FC236}">
                    <a16:creationId xmlns:a16="http://schemas.microsoft.com/office/drawing/2014/main" id="{3F12A1F4-D784-FC4F-BF41-291E380959D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7AB9E6B5-3CE9-3C47-A2EC-31450968E38F}"/>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31" name="Rectangle 30">
              <a:extLst>
                <a:ext uri="{FF2B5EF4-FFF2-40B4-BE49-F238E27FC236}">
                  <a16:creationId xmlns:a16="http://schemas.microsoft.com/office/drawing/2014/main" id="{69BDA10B-AA81-584D-B08F-93F0B1A16139}"/>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32" name="Rectangle 31">
              <a:extLst>
                <a:ext uri="{FF2B5EF4-FFF2-40B4-BE49-F238E27FC236}">
                  <a16:creationId xmlns:a16="http://schemas.microsoft.com/office/drawing/2014/main" id="{BA7E90E8-210E-1B4A-A8B1-421804230D27}"/>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30" name="Curved Connector 29">
            <a:extLst>
              <a:ext uri="{FF2B5EF4-FFF2-40B4-BE49-F238E27FC236}">
                <a16:creationId xmlns:a16="http://schemas.microsoft.com/office/drawing/2014/main" id="{A7E267E1-2D88-174C-83D7-CCE34CC04002}"/>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0DE705A-E169-42B4-DB5A-4E6DE3AF9838}"/>
              </a:ext>
            </a:extLst>
          </p:cNvPr>
          <p:cNvSpPr txBox="1">
            <a:spLocks/>
          </p:cNvSpPr>
          <p:nvPr/>
        </p:nvSpPr>
        <p:spPr>
          <a:xfrm>
            <a:off x="2853992" y="301848"/>
            <a:ext cx="6484016"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000" dirty="0">
                <a:latin typeface="+mn-lt"/>
              </a:rPr>
              <a:t>The SIR Model</a:t>
            </a:r>
          </a:p>
        </p:txBody>
      </p:sp>
    </p:spTree>
    <p:extLst>
      <p:ext uri="{BB962C8B-B14F-4D97-AF65-F5344CB8AC3E}">
        <p14:creationId xmlns:p14="http://schemas.microsoft.com/office/powerpoint/2010/main" val="39876712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pic>
        <p:nvPicPr>
          <p:cNvPr id="2" name="Graphic 7" descr="Woman outline">
            <a:extLst>
              <a:ext uri="{FF2B5EF4-FFF2-40B4-BE49-F238E27FC236}">
                <a16:creationId xmlns:a16="http://schemas.microsoft.com/office/drawing/2014/main" id="{BBD15ACB-8D2F-FC81-CFAB-852D7573C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9719" y="3735950"/>
            <a:ext cx="2431829" cy="2431829"/>
          </a:xfrm>
          <a:prstGeom prst="rect">
            <a:avLst/>
          </a:prstGeom>
        </p:spPr>
      </p:pic>
      <p:pic>
        <p:nvPicPr>
          <p:cNvPr id="3" name="Graphic 9" descr="Woman outline">
            <a:extLst>
              <a:ext uri="{FF2B5EF4-FFF2-40B4-BE49-F238E27FC236}">
                <a16:creationId xmlns:a16="http://schemas.microsoft.com/office/drawing/2014/main" id="{A79F5C1B-4694-7AF8-56C9-10373F46D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093" y="3752659"/>
            <a:ext cx="2431829" cy="2431829"/>
          </a:xfrm>
          <a:prstGeom prst="rect">
            <a:avLst/>
          </a:prstGeom>
        </p:spPr>
      </p:pic>
      <p:pic>
        <p:nvPicPr>
          <p:cNvPr id="4" name="Graphic 11" descr="Woman outline">
            <a:extLst>
              <a:ext uri="{FF2B5EF4-FFF2-40B4-BE49-F238E27FC236}">
                <a16:creationId xmlns:a16="http://schemas.microsoft.com/office/drawing/2014/main" id="{63B4666D-EC1C-C24C-5263-A9EDD0E74E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9797" y="3752659"/>
            <a:ext cx="2431829" cy="2431829"/>
          </a:xfrm>
          <a:prstGeom prst="rect">
            <a:avLst/>
          </a:prstGeom>
        </p:spPr>
      </p:pic>
      <p:pic>
        <p:nvPicPr>
          <p:cNvPr id="5" name="Picture 2" descr="COVID-19 Response | United Nations">
            <a:extLst>
              <a:ext uri="{FF2B5EF4-FFF2-40B4-BE49-F238E27FC236}">
                <a16:creationId xmlns:a16="http://schemas.microsoft.com/office/drawing/2014/main" id="{FC401F78-E30A-62B9-85E2-1B7C48B847CD}"/>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800953" y="4402177"/>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4" descr="Antibodies : Production, Structure, and Classes">
            <a:extLst>
              <a:ext uri="{FF2B5EF4-FFF2-40B4-BE49-F238E27FC236}">
                <a16:creationId xmlns:a16="http://schemas.microsoft.com/office/drawing/2014/main" id="{94622B3C-B530-3305-B33D-CE17BA8D74C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617180" y="4514051"/>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1630229" y="251107"/>
            <a:ext cx="8707357"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class hosts into categories of</a:t>
            </a:r>
            <a:r>
              <a:rPr lang="en-US" sz="2800" dirty="0">
                <a:solidFill>
                  <a:srgbClr val="66FF66"/>
                </a:solidFill>
                <a:latin typeface="+mn-lt"/>
              </a:rPr>
              <a:t> </a:t>
            </a:r>
            <a:r>
              <a:rPr lang="en-US" sz="2800" b="1" dirty="0">
                <a:solidFill>
                  <a:srgbClr val="00B050"/>
                </a:solidFill>
                <a:latin typeface="+mn-lt"/>
              </a:rPr>
              <a:t>susceptible</a:t>
            </a:r>
            <a:r>
              <a:rPr lang="en-US" sz="2800" dirty="0">
                <a:latin typeface="+mn-lt"/>
              </a:rPr>
              <a:t>,</a:t>
            </a:r>
            <a:r>
              <a:rPr lang="en-US" sz="2800" b="1" dirty="0">
                <a:solidFill>
                  <a:srgbClr val="C00000"/>
                </a:solidFill>
                <a:latin typeface="+mn-lt"/>
              </a:rPr>
              <a:t> </a:t>
            </a:r>
            <a:r>
              <a:rPr lang="en-US" sz="2800" b="1" dirty="0">
                <a:solidFill>
                  <a:srgbClr val="FF3821"/>
                </a:solidFill>
                <a:latin typeface="+mn-lt"/>
              </a:rPr>
              <a:t>infectious</a:t>
            </a:r>
            <a:r>
              <a:rPr lang="en-US" sz="2800" dirty="0">
                <a:latin typeface="+mn-lt"/>
              </a:rPr>
              <a:t>, and </a:t>
            </a:r>
            <a:r>
              <a:rPr lang="en-US" sz="2800" b="1" dirty="0">
                <a:solidFill>
                  <a:srgbClr val="0080FF"/>
                </a:solidFill>
                <a:latin typeface="+mn-lt"/>
              </a:rPr>
              <a:t>recovered</a:t>
            </a:r>
            <a:r>
              <a:rPr lang="en-US" sz="2800" b="1" dirty="0">
                <a:solidFill>
                  <a:srgbClr val="C00000"/>
                </a:solidFill>
                <a:latin typeface="+mn-lt"/>
              </a:rPr>
              <a:t> </a:t>
            </a:r>
            <a:r>
              <a:rPr lang="en-US" sz="2800" dirty="0">
                <a:latin typeface="+mn-lt"/>
              </a:rPr>
              <a:t>to model </a:t>
            </a:r>
            <a:r>
              <a:rPr lang="en-US" sz="2800" b="1" dirty="0">
                <a:solidFill>
                  <a:srgbClr val="C00000"/>
                </a:solidFill>
                <a:latin typeface="+mn-lt"/>
              </a:rPr>
              <a:t>pathogen dynamics</a:t>
            </a:r>
            <a:r>
              <a:rPr lang="en-US" sz="2800" dirty="0"/>
              <a:t>.</a:t>
            </a:r>
            <a:endParaRPr lang="en-US" sz="2800" dirty="0">
              <a:latin typeface="+mn-lt"/>
            </a:endParaRPr>
          </a:p>
        </p:txBody>
      </p:sp>
      <p:sp>
        <p:nvSpPr>
          <p:cNvPr id="8" name="Rectangle 7">
            <a:extLst>
              <a:ext uri="{FF2B5EF4-FFF2-40B4-BE49-F238E27FC236}">
                <a16:creationId xmlns:a16="http://schemas.microsoft.com/office/drawing/2014/main" id="{7EDA8EEE-62D3-D94F-054E-A562B56C2379}"/>
              </a:ext>
            </a:extLst>
          </p:cNvPr>
          <p:cNvSpPr/>
          <p:nvPr/>
        </p:nvSpPr>
        <p:spPr>
          <a:xfrm>
            <a:off x="8647149" y="1241027"/>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647149" y="2020028"/>
            <a:ext cx="382346" cy="2612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209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Tree>
    <p:extLst>
      <p:ext uri="{BB962C8B-B14F-4D97-AF65-F5344CB8AC3E}">
        <p14:creationId xmlns:p14="http://schemas.microsoft.com/office/powerpoint/2010/main" val="451200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344512"/>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4"/>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5"/>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9" y="4400138"/>
            <a:ext cx="6479205" cy="430887"/>
          </a:xfrm>
          <a:prstGeom prst="rect">
            <a:avLst/>
          </a:prstGeom>
          <a:noFill/>
        </p:spPr>
        <p:txBody>
          <a:bodyPr wrap="square">
            <a:spAutoFit/>
          </a:bodyPr>
          <a:lstStyle/>
          <a:p>
            <a:r>
              <a:rPr lang="en-US" sz="2200" dirty="0">
                <a:latin typeface="Helvetica" pitchFamily="2" charset="0"/>
              </a:rPr>
              <a:t>Trivial.</a:t>
            </a:r>
            <a:endParaRPr lang="en-US" dirty="0">
              <a:effectLst/>
              <a:latin typeface="Helvetica" pitchFamily="2" charset="0"/>
            </a:endParaRPr>
          </a:p>
        </p:txBody>
      </p:sp>
    </p:spTree>
    <p:extLst>
      <p:ext uri="{BB962C8B-B14F-4D97-AF65-F5344CB8AC3E}">
        <p14:creationId xmlns:p14="http://schemas.microsoft.com/office/powerpoint/2010/main" val="32344123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75DE6-3F10-8DC9-D8F0-5355D1C6A12C}"/>
                  </a:ext>
                </a:extLst>
              </p:cNvPr>
              <p:cNvSpPr/>
              <p:nvPr/>
            </p:nvSpPr>
            <p:spPr>
              <a:xfrm>
                <a:off x="9209397" y="139228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xmlns="">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9209397" y="1392283"/>
                <a:ext cx="2331794" cy="1105046"/>
              </a:xfrm>
              <a:prstGeom prst="rect">
                <a:avLst/>
              </a:prstGeom>
              <a:blipFill>
                <a:blip r:embed="rId18"/>
                <a:stretch>
                  <a:fillRect b="-7955"/>
                </a:stretch>
              </a:blipFill>
            </p:spPr>
            <p:txBody>
              <a:bodyPr/>
              <a:lstStyle/>
              <a:p>
                <a:r>
                  <a:rPr lang="en-US">
                    <a:noFill/>
                  </a:rPr>
                  <a:t> </a:t>
                </a:r>
              </a:p>
            </p:txBody>
          </p:sp>
        </mc:Fallback>
      </mc:AlternateContent>
    </p:spTree>
    <p:extLst>
      <p:ext uri="{BB962C8B-B14F-4D97-AF65-F5344CB8AC3E}">
        <p14:creationId xmlns:p14="http://schemas.microsoft.com/office/powerpoint/2010/main" val="35422948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p:sp>
        <p:nvSpPr>
          <p:cNvPr id="3" name="Rectangle 2">
            <a:extLst>
              <a:ext uri="{FF2B5EF4-FFF2-40B4-BE49-F238E27FC236}">
                <a16:creationId xmlns:a16="http://schemas.microsoft.com/office/drawing/2014/main" id="{5EE599E1-FC7D-C62B-C34E-23F9180F34C6}"/>
              </a:ext>
            </a:extLst>
          </p:cNvPr>
          <p:cNvSpPr/>
          <p:nvPr/>
        </p:nvSpPr>
        <p:spPr>
          <a:xfrm>
            <a:off x="9288958" y="3306441"/>
            <a:ext cx="2480094" cy="1292662"/>
          </a:xfrm>
          <a:prstGeom prst="rect">
            <a:avLst/>
          </a:prstGeom>
        </p:spPr>
        <p:txBody>
          <a:bodyPr wrap="square">
            <a:spAutoFit/>
          </a:bodyPr>
          <a:lstStyle/>
          <a:p>
            <a:pPr algn="ctr"/>
            <a:r>
              <a:rPr lang="en-US" sz="2600" dirty="0"/>
              <a:t>R</a:t>
            </a:r>
            <a:r>
              <a:rPr lang="en-US" sz="2600" baseline="-25000" dirty="0"/>
              <a:t>0 </a:t>
            </a:r>
            <a:r>
              <a:rPr lang="en-US" sz="2600" dirty="0"/>
              <a:t>must be &gt;1 for a disease to start spreading!</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75DE6-3F10-8DC9-D8F0-5355D1C6A12C}"/>
                  </a:ext>
                </a:extLst>
              </p:cNvPr>
              <p:cNvSpPr/>
              <p:nvPr/>
            </p:nvSpPr>
            <p:spPr>
              <a:xfrm>
                <a:off x="8343662" y="1493167"/>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xmlns="">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8343662" y="1493167"/>
                <a:ext cx="2331794" cy="1105046"/>
              </a:xfrm>
              <a:prstGeom prst="rect">
                <a:avLst/>
              </a:prstGeom>
              <a:blipFill>
                <a:blip r:embed="rId19"/>
                <a:stretch>
                  <a:fillRect b="-6818"/>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E3A72AD8-8E68-0ABE-5555-03C49CD08AA3}"/>
              </a:ext>
            </a:extLst>
          </p:cNvPr>
          <p:cNvSpPr/>
          <p:nvPr/>
        </p:nvSpPr>
        <p:spPr>
          <a:xfrm>
            <a:off x="10302366" y="1561996"/>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6" name="Rectangle 35">
            <a:extLst>
              <a:ext uri="{FF2B5EF4-FFF2-40B4-BE49-F238E27FC236}">
                <a16:creationId xmlns:a16="http://schemas.microsoft.com/office/drawing/2014/main" id="{6EBB160E-39A5-D795-C72D-585D24E747A1}"/>
              </a:ext>
            </a:extLst>
          </p:cNvPr>
          <p:cNvSpPr/>
          <p:nvPr/>
        </p:nvSpPr>
        <p:spPr>
          <a:xfrm>
            <a:off x="10197416" y="1270685"/>
            <a:ext cx="2179377" cy="892552"/>
          </a:xfrm>
          <a:prstGeom prst="rect">
            <a:avLst/>
          </a:prstGeom>
        </p:spPr>
        <p:txBody>
          <a:bodyPr wrap="square">
            <a:spAutoFit/>
          </a:bodyPr>
          <a:lstStyle/>
          <a:p>
            <a:pPr algn="ctr"/>
            <a:r>
              <a:rPr lang="en-US" sz="2600" dirty="0"/>
              <a:t>infections created</a:t>
            </a:r>
          </a:p>
        </p:txBody>
      </p:sp>
      <p:sp>
        <p:nvSpPr>
          <p:cNvPr id="37" name="Rectangle 36">
            <a:extLst>
              <a:ext uri="{FF2B5EF4-FFF2-40B4-BE49-F238E27FC236}">
                <a16:creationId xmlns:a16="http://schemas.microsoft.com/office/drawing/2014/main" id="{493B86BE-50C8-827A-CF58-41E52D3B0AE4}"/>
              </a:ext>
            </a:extLst>
          </p:cNvPr>
          <p:cNvSpPr/>
          <p:nvPr/>
        </p:nvSpPr>
        <p:spPr>
          <a:xfrm>
            <a:off x="10427294" y="2072973"/>
            <a:ext cx="1764706" cy="892552"/>
          </a:xfrm>
          <a:prstGeom prst="rect">
            <a:avLst/>
          </a:prstGeom>
        </p:spPr>
        <p:txBody>
          <a:bodyPr wrap="square">
            <a:spAutoFit/>
          </a:bodyPr>
          <a:lstStyle/>
          <a:p>
            <a:pPr algn="ctr"/>
            <a:r>
              <a:rPr lang="en-US" sz="2600" dirty="0"/>
              <a:t>infections lost</a:t>
            </a:r>
          </a:p>
        </p:txBody>
      </p:sp>
      <p:sp>
        <p:nvSpPr>
          <p:cNvPr id="38" name="Right Brace 37">
            <a:extLst>
              <a:ext uri="{FF2B5EF4-FFF2-40B4-BE49-F238E27FC236}">
                <a16:creationId xmlns:a16="http://schemas.microsoft.com/office/drawing/2014/main" id="{7EE0388A-B12E-A02C-5876-FAD375C07491}"/>
              </a:ext>
            </a:extLst>
          </p:cNvPr>
          <p:cNvSpPr/>
          <p:nvPr/>
        </p:nvSpPr>
        <p:spPr>
          <a:xfrm>
            <a:off x="10305478" y="2218248"/>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1362713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17A7D7-B0DE-3454-F562-7BC623020A41}"/>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DD17A7D7-B0DE-3454-F562-7BC623020A41}"/>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909B684-9BA6-8C22-E7B7-8F633A4F18D0}"/>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endParaRPr lang="en-US" dirty="0"/>
          </a:p>
        </p:txBody>
      </p:sp>
    </p:spTree>
    <p:extLst>
      <p:ext uri="{BB962C8B-B14F-4D97-AF65-F5344CB8AC3E}">
        <p14:creationId xmlns:p14="http://schemas.microsoft.com/office/powerpoint/2010/main" val="25953587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65D368D-16AB-3DBF-97DD-6608B99BFB20}"/>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265D368D-16AB-3DBF-97DD-6608B99BFB20}"/>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D6287148-8397-B1E7-A728-44F427E766E8}"/>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Tree>
    <p:extLst>
      <p:ext uri="{BB962C8B-B14F-4D97-AF65-F5344CB8AC3E}">
        <p14:creationId xmlns:p14="http://schemas.microsoft.com/office/powerpoint/2010/main" val="5613658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2"/>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367CFAD-6206-021E-1F19-08EA525DEC1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4367CFAD-6206-021E-1F19-08EA525DEC1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5781206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0" name="Content Placeholder 2">
            <a:extLst>
              <a:ext uri="{FF2B5EF4-FFF2-40B4-BE49-F238E27FC236}">
                <a16:creationId xmlns:a16="http://schemas.microsoft.com/office/drawing/2014/main" id="{429AA54A-9407-2180-E554-2A76C699FFD2}"/>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97C83D7-A48F-A4AF-B737-1E1F0DAC70A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2" name="Rectangle 31">
                <a:extLst>
                  <a:ext uri="{FF2B5EF4-FFF2-40B4-BE49-F238E27FC236}">
                    <a16:creationId xmlns:a16="http://schemas.microsoft.com/office/drawing/2014/main" id="{D97C83D7-A48F-A4AF-B737-1E1F0DAC70A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103777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1" name="Content Placeholder 2">
            <a:extLst>
              <a:ext uri="{FF2B5EF4-FFF2-40B4-BE49-F238E27FC236}">
                <a16:creationId xmlns:a16="http://schemas.microsoft.com/office/drawing/2014/main" id="{13C00DC5-9377-1CA6-9F3B-E9E4C4DA7ADC}"/>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59ED5C-D7F6-7311-A2E4-912D81D20C3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4" name="Rectangle 33">
                <a:extLst>
                  <a:ext uri="{FF2B5EF4-FFF2-40B4-BE49-F238E27FC236}">
                    <a16:creationId xmlns:a16="http://schemas.microsoft.com/office/drawing/2014/main" id="{2159ED5C-D7F6-7311-A2E4-912D81D20C3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171883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2" name="Content Placeholder 2">
            <a:extLst>
              <a:ext uri="{FF2B5EF4-FFF2-40B4-BE49-F238E27FC236}">
                <a16:creationId xmlns:a16="http://schemas.microsoft.com/office/drawing/2014/main" id="{9B40A6BD-A20E-BE53-EA4B-DC4E90616628}"/>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DFBFC3F-49AC-4589-9CFF-F840228A070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6" name="Rectangle 35">
                <a:extLst>
                  <a:ext uri="{FF2B5EF4-FFF2-40B4-BE49-F238E27FC236}">
                    <a16:creationId xmlns:a16="http://schemas.microsoft.com/office/drawing/2014/main" id="{EDFBFC3F-49AC-4589-9CFF-F840228A070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69911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6" name="Content Placeholder 2">
            <a:extLst>
              <a:ext uri="{FF2B5EF4-FFF2-40B4-BE49-F238E27FC236}">
                <a16:creationId xmlns:a16="http://schemas.microsoft.com/office/drawing/2014/main" id="{22A9B789-D8DE-D13F-2B00-54063F9BC40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A9E66A0-5B94-B627-37B9-126F5261D50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7" name="Rectangle 36">
                <a:extLst>
                  <a:ext uri="{FF2B5EF4-FFF2-40B4-BE49-F238E27FC236}">
                    <a16:creationId xmlns:a16="http://schemas.microsoft.com/office/drawing/2014/main" id="{9A9E66A0-5B94-B627-37B9-126F5261D50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032570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3"/>
                <a:stretch>
                  <a:fillRect l="-3322"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20211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892056"/>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4"/>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6"/>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6" y="4938454"/>
            <a:ext cx="6479205" cy="430887"/>
          </a:xfrm>
          <a:prstGeom prst="rect">
            <a:avLst/>
          </a:prstGeom>
          <a:noFill/>
        </p:spPr>
        <p:txBody>
          <a:bodyPr wrap="square">
            <a:spAutoFit/>
          </a:bodyPr>
          <a:lstStyle/>
          <a:p>
            <a:r>
              <a:rPr lang="en-US" sz="2200" dirty="0">
                <a:latin typeface="Helvetica" pitchFamily="2" charset="0"/>
              </a:rPr>
              <a:t>Species 1 extinct. Species 2 at carrying capacity. </a:t>
            </a:r>
            <a:endParaRPr lang="en-US" dirty="0">
              <a:effectLst/>
              <a:latin typeface="Helvetica" pitchFamily="2" charset="0"/>
            </a:endParaRPr>
          </a:p>
        </p:txBody>
      </p:sp>
    </p:spTree>
    <p:extLst>
      <p:ext uri="{BB962C8B-B14F-4D97-AF65-F5344CB8AC3E}">
        <p14:creationId xmlns:p14="http://schemas.microsoft.com/office/powerpoint/2010/main" val="27508332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3"/>
                <a:stretch>
                  <a:fillRect l="-3322" t="-11905" b="-2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DA4962-3B92-8EA7-DB27-1099DB3CE676}"/>
                  </a:ext>
                </a:extLst>
              </p:cNvPr>
              <p:cNvSpPr txBox="1">
                <a:spLocks noChangeArrowheads="1"/>
              </p:cNvSpPr>
              <p:nvPr/>
            </p:nvSpPr>
            <p:spPr bwMode="auto">
              <a:xfrm>
                <a:off x="10860831" y="6226000"/>
                <a:ext cx="1295079"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 5</a:t>
                </a:r>
              </a:p>
            </p:txBody>
          </p:sp>
        </mc:Choice>
        <mc:Fallback xmlns="">
          <p:sp>
            <p:nvSpPr>
              <p:cNvPr id="2" name="TextBox 1">
                <a:extLst>
                  <a:ext uri="{FF2B5EF4-FFF2-40B4-BE49-F238E27FC236}">
                    <a16:creationId xmlns:a16="http://schemas.microsoft.com/office/drawing/2014/main" id="{D5DA4962-3B92-8EA7-DB27-1099DB3CE676}"/>
                  </a:ext>
                </a:extLst>
              </p:cNvPr>
              <p:cNvSpPr txBox="1">
                <a:spLocks noRot="1" noChangeAspect="1" noMove="1" noResize="1" noEditPoints="1" noAdjustHandles="1" noChangeArrowheads="1" noChangeShapeType="1" noTextEdit="1"/>
              </p:cNvSpPr>
              <p:nvPr/>
            </p:nvSpPr>
            <p:spPr bwMode="auto">
              <a:xfrm>
                <a:off x="10860831" y="6226000"/>
                <a:ext cx="1295079" cy="523875"/>
              </a:xfrm>
              <a:prstGeom prst="rect">
                <a:avLst/>
              </a:prstGeom>
              <a:blipFill>
                <a:blip r:embed="rId5"/>
                <a:stretch>
                  <a:fillRect l="-2913"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3351290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442015" y="175746"/>
            <a:ext cx="77223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can add realism to our models with births and deaths to </a:t>
            </a:r>
            <a:r>
              <a:rPr lang="en-US" sz="2800" b="1" dirty="0">
                <a:solidFill>
                  <a:srgbClr val="C00000"/>
                </a:solidFill>
                <a:latin typeface="+mn-lt"/>
              </a:rPr>
              <a:t>maintain</a:t>
            </a:r>
            <a:r>
              <a:rPr lang="en-US" sz="2800" dirty="0">
                <a:latin typeface="+mn-lt"/>
              </a:rPr>
              <a:t> endemic pathogens.</a:t>
            </a:r>
          </a:p>
        </p:txBody>
      </p: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82113" y="3019698"/>
            <a:ext cx="701653" cy="701653"/>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878012" y="3072946"/>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738866" y="2983453"/>
            <a:ext cx="701653" cy="701653"/>
          </a:xfrm>
          <a:prstGeom prst="rect">
            <a:avLst/>
          </a:prstGeom>
        </p:spPr>
      </p:pic>
      <p:grpSp>
        <p:nvGrpSpPr>
          <p:cNvPr id="40" name="Group 39">
            <a:extLst>
              <a:ext uri="{FF2B5EF4-FFF2-40B4-BE49-F238E27FC236}">
                <a16:creationId xmlns:a16="http://schemas.microsoft.com/office/drawing/2014/main" id="{8CA734AB-4913-1286-43AB-CDB821B2CF6B}"/>
              </a:ext>
            </a:extLst>
          </p:cNvPr>
          <p:cNvGrpSpPr/>
          <p:nvPr/>
        </p:nvGrpSpPr>
        <p:grpSpPr>
          <a:xfrm>
            <a:off x="5702182" y="826767"/>
            <a:ext cx="5931043" cy="2105241"/>
            <a:chOff x="2634893" y="952481"/>
            <a:chExt cx="5931043" cy="2105241"/>
          </a:xfrm>
        </p:grpSpPr>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9832C6D9-4345-BB74-C751-4A707DF9B01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 name="Straight Arrow Connector 2">
              <a:extLst>
                <a:ext uri="{FF2B5EF4-FFF2-40B4-BE49-F238E27FC236}">
                  <a16:creationId xmlns:a16="http://schemas.microsoft.com/office/drawing/2014/main" id="{1A8A1FCD-4CA1-1E37-AE8C-FF685D3293E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CBF2FF7D-3E81-1CEC-8D00-3DBC7D166DAB}"/>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335D6FF4-C87C-809D-3BC8-B5BDB525C8CD}"/>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 name="Rectangle 5">
              <a:extLst>
                <a:ext uri="{FF2B5EF4-FFF2-40B4-BE49-F238E27FC236}">
                  <a16:creationId xmlns:a16="http://schemas.microsoft.com/office/drawing/2014/main" id="{B831EC4B-6916-BB86-1388-28BCF18DCF70}"/>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b="1" dirty="0">
                  <a:solidFill>
                    <a:schemeClr val="tx1"/>
                  </a:solidFill>
                  <a:highlight>
                    <a:srgbClr val="FFFF00"/>
                  </a:highlight>
                  <a:cs typeface="Cambria Math"/>
                </a:rPr>
                <a:t>b</a:t>
              </a:r>
            </a:p>
          </p:txBody>
        </p:sp>
        <p:sp>
          <p:nvSpPr>
            <p:cNvPr id="36" name="Rectangle 35">
              <a:extLst>
                <a:ext uri="{FF2B5EF4-FFF2-40B4-BE49-F238E27FC236}">
                  <a16:creationId xmlns:a16="http://schemas.microsoft.com/office/drawing/2014/main" id="{2421E67A-CD08-6559-4674-22BC808F4694}"/>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7" name="Rectangle 36">
              <a:extLst>
                <a:ext uri="{FF2B5EF4-FFF2-40B4-BE49-F238E27FC236}">
                  <a16:creationId xmlns:a16="http://schemas.microsoft.com/office/drawing/2014/main" id="{E5B64D6F-CFA2-3BCB-E93F-E8342D65724D}"/>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8" name="Rectangle 37">
              <a:extLst>
                <a:ext uri="{FF2B5EF4-FFF2-40B4-BE49-F238E27FC236}">
                  <a16:creationId xmlns:a16="http://schemas.microsoft.com/office/drawing/2014/main" id="{01CF4219-322E-3A02-3AE3-95C923032F86}"/>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grpSp>
      <p:sp>
        <p:nvSpPr>
          <p:cNvPr id="39" name="Rectangle 38">
            <a:extLst>
              <a:ext uri="{FF2B5EF4-FFF2-40B4-BE49-F238E27FC236}">
                <a16:creationId xmlns:a16="http://schemas.microsoft.com/office/drawing/2014/main" id="{E7BCAE1F-02C9-AA59-3BDB-5E41AF6CD3F5}"/>
              </a:ext>
            </a:extLst>
          </p:cNvPr>
          <p:cNvSpPr/>
          <p:nvPr/>
        </p:nvSpPr>
        <p:spPr>
          <a:xfrm>
            <a:off x="102685" y="5657671"/>
            <a:ext cx="2193215" cy="1200329"/>
          </a:xfrm>
          <a:prstGeom prst="rect">
            <a:avLst/>
          </a:prstGeom>
        </p:spPr>
        <p:txBody>
          <a:bodyPr wrap="square">
            <a:spAutoFit/>
          </a:bodyPr>
          <a:lstStyle/>
          <a:p>
            <a:r>
              <a:rPr lang="en-US" b="1" dirty="0">
                <a:highlight>
                  <a:srgbClr val="FFFF00"/>
                </a:highlight>
                <a:cs typeface="Cambria Math"/>
              </a:rPr>
              <a:t>b = birth rate</a:t>
            </a:r>
          </a:p>
          <a:p>
            <a:r>
              <a:rPr lang="en-GB" b="1" dirty="0">
                <a:highlight>
                  <a:srgbClr val="FFFF00"/>
                </a:highlight>
                <a:sym typeface="Symbol" pitchFamily="2" charset="2"/>
              </a:rPr>
              <a:t></a:t>
            </a:r>
            <a:r>
              <a:rPr lang="en-US" b="1" dirty="0">
                <a:highlight>
                  <a:srgbClr val="FFFF00"/>
                </a:highlight>
                <a:sym typeface="Symbol" pitchFamily="2" charset="2"/>
              </a:rPr>
              <a:t> = death rate</a:t>
            </a:r>
            <a:endParaRPr lang="en-US" b="1" dirty="0">
              <a:highlight>
                <a:srgbClr val="FFFF00"/>
              </a:highlight>
              <a:ea typeface="Lucida Grande"/>
              <a:cs typeface="Lucida Grande"/>
            </a:endParaRPr>
          </a:p>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pic>
        <p:nvPicPr>
          <p:cNvPr id="41" name="Picture 4" descr="Antibodies : Production, Structure, and Classes">
            <a:extLst>
              <a:ext uri="{FF2B5EF4-FFF2-40B4-BE49-F238E27FC236}">
                <a16:creationId xmlns:a16="http://schemas.microsoft.com/office/drawing/2014/main" id="{2CCC9058-50AC-DA6C-B61C-2DA55DD974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0964279" y="3181409"/>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D5D9D77-7997-7948-9070-54DB937680D6}"/>
                  </a:ext>
                </a:extLst>
              </p:cNvPr>
              <p:cNvSpPr/>
              <p:nvPr/>
            </p:nvSpPr>
            <p:spPr>
              <a:xfrm>
                <a:off x="-121181" y="1319456"/>
                <a:ext cx="5811228"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𝑏</m:t>
                      </m:r>
                      <m:r>
                        <a:rPr lang="en-US" sz="3200" b="1" i="1" dirty="0" smtClean="0">
                          <a:latin typeface="Cambria Math" panose="02040503050406030204" pitchFamily="18" charset="0"/>
                          <a:ea typeface="Cambria Math" panose="02040503050406030204" pitchFamily="18" charset="0"/>
                          <a:sym typeface="Symbol" pitchFamily="2" charset="2"/>
                        </a:rPr>
                        <m:t>(</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i="1" dirty="0">
                          <a:latin typeface="Cambria Math" panose="02040503050406030204" pitchFamily="18" charset="0"/>
                          <a:ea typeface="Cambria Math" panose="02040503050406030204" pitchFamily="18" charset="0"/>
                          <a:sym typeface="Symbol" pitchFamily="2" charset="2"/>
                        </a:rPr>
                        <m:t>+</m:t>
                      </m:r>
                      <m:r>
                        <a:rPr lang="en-US" sz="32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3200" b="0" i="1" dirty="0" smtClean="0">
                          <a:solidFill>
                            <a:srgbClr val="0070C0"/>
                          </a:solidFill>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32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32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AD5D9D77-7997-7948-9070-54DB937680D6}"/>
                  </a:ext>
                </a:extLst>
              </p:cNvPr>
              <p:cNvSpPr>
                <a:spLocks noRot="1" noChangeAspect="1" noMove="1" noResize="1" noEditPoints="1" noAdjustHandles="1" noChangeArrowheads="1" noChangeShapeType="1" noTextEdit="1"/>
              </p:cNvSpPr>
              <p:nvPr/>
            </p:nvSpPr>
            <p:spPr>
              <a:xfrm>
                <a:off x="-121181" y="1319456"/>
                <a:ext cx="5811228" cy="1027333"/>
              </a:xfrm>
              <a:prstGeom prst="rect">
                <a:avLst/>
              </a:prstGeom>
              <a:blipFill>
                <a:blip r:embed="rId11"/>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B96E4023-E5DC-B1B3-2F93-C9775CA990EA}"/>
                  </a:ext>
                </a:extLst>
              </p:cNvPr>
              <p:cNvSpPr/>
              <p:nvPr/>
            </p:nvSpPr>
            <p:spPr>
              <a:xfrm>
                <a:off x="-551506" y="2379889"/>
                <a:ext cx="4861143"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43" name="Rectangle 42">
                <a:extLst>
                  <a:ext uri="{FF2B5EF4-FFF2-40B4-BE49-F238E27FC236}">
                    <a16:creationId xmlns:a16="http://schemas.microsoft.com/office/drawing/2014/main" id="{B96E4023-E5DC-B1B3-2F93-C9775CA990EA}"/>
                  </a:ext>
                </a:extLst>
              </p:cNvPr>
              <p:cNvSpPr>
                <a:spLocks noRot="1" noChangeAspect="1" noMove="1" noResize="1" noEditPoints="1" noAdjustHandles="1" noChangeArrowheads="1" noChangeShapeType="1" noTextEdit="1"/>
              </p:cNvSpPr>
              <p:nvPr/>
            </p:nvSpPr>
            <p:spPr>
              <a:xfrm>
                <a:off x="-551506" y="2379889"/>
                <a:ext cx="4861143" cy="1027333"/>
              </a:xfrm>
              <a:prstGeom prst="rect">
                <a:avLst/>
              </a:prstGeom>
              <a:blipFill>
                <a:blip r:embed="rId12"/>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D887D47-A423-2D9E-09E4-146143629C16}"/>
                  </a:ext>
                </a:extLst>
              </p:cNvPr>
              <p:cNvSpPr/>
              <p:nvPr/>
            </p:nvSpPr>
            <p:spPr>
              <a:xfrm>
                <a:off x="-121181" y="3396440"/>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44" name="Rectangle 43">
                <a:extLst>
                  <a:ext uri="{FF2B5EF4-FFF2-40B4-BE49-F238E27FC236}">
                    <a16:creationId xmlns:a16="http://schemas.microsoft.com/office/drawing/2014/main" id="{2D887D47-A423-2D9E-09E4-146143629C16}"/>
                  </a:ext>
                </a:extLst>
              </p:cNvPr>
              <p:cNvSpPr>
                <a:spLocks noRot="1" noChangeAspect="1" noMove="1" noResize="1" noEditPoints="1" noAdjustHandles="1" noChangeArrowheads="1" noChangeShapeType="1" noTextEdit="1"/>
              </p:cNvSpPr>
              <p:nvPr/>
            </p:nvSpPr>
            <p:spPr>
              <a:xfrm>
                <a:off x="-121181" y="3396440"/>
                <a:ext cx="3081636" cy="1027333"/>
              </a:xfrm>
              <a:prstGeom prst="rect">
                <a:avLst/>
              </a:prstGeom>
              <a:blipFill>
                <a:blip r:embed="rId13"/>
                <a:stretch>
                  <a:fillRect b="-8537"/>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00D852EC-3D2D-F6A0-BD7A-377F3952A56F}"/>
              </a:ext>
            </a:extLst>
          </p:cNvPr>
          <p:cNvPicPr>
            <a:picLocks noChangeAspect="1"/>
          </p:cNvPicPr>
          <p:nvPr/>
        </p:nvPicPr>
        <p:blipFill>
          <a:blip r:embed="rId14"/>
          <a:stretch>
            <a:fillRect/>
          </a:stretch>
        </p:blipFill>
        <p:spPr>
          <a:xfrm>
            <a:off x="7461832" y="3910107"/>
            <a:ext cx="3971646" cy="2978735"/>
          </a:xfrm>
          <a:prstGeom prst="rect">
            <a:avLst/>
          </a:prstGeom>
        </p:spPr>
      </p:pic>
    </p:spTree>
    <p:extLst>
      <p:ext uri="{BB962C8B-B14F-4D97-AF65-F5344CB8AC3E}">
        <p14:creationId xmlns:p14="http://schemas.microsoft.com/office/powerpoint/2010/main" val="10922866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33" name="Title 1">
            <a:extLst>
              <a:ext uri="{FF2B5EF4-FFF2-40B4-BE49-F238E27FC236}">
                <a16:creationId xmlns:a16="http://schemas.microsoft.com/office/drawing/2014/main" id="{531A034C-3F55-B343-9E35-CFA6435AB571}"/>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1125BD5-CC82-E531-EB79-F76ECA1B5BFE}"/>
              </a:ext>
            </a:extLst>
          </p:cNvPr>
          <p:cNvSpPr txBox="1"/>
          <p:nvPr/>
        </p:nvSpPr>
        <p:spPr>
          <a:xfrm>
            <a:off x="65817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pic>
        <p:nvPicPr>
          <p:cNvPr id="39" name="Graphic 62" descr="Woman outline">
            <a:extLst>
              <a:ext uri="{FF2B5EF4-FFF2-40B4-BE49-F238E27FC236}">
                <a16:creationId xmlns:a16="http://schemas.microsoft.com/office/drawing/2014/main" id="{64E73176-A7A4-5F3A-0C60-F9E8CCEF211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Tree>
    <p:extLst>
      <p:ext uri="{BB962C8B-B14F-4D97-AF65-F5344CB8AC3E}">
        <p14:creationId xmlns:p14="http://schemas.microsoft.com/office/powerpoint/2010/main" val="415341196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1"/>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2"/>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sp>
        <p:nvSpPr>
          <p:cNvPr id="44" name="Title 1">
            <a:extLst>
              <a:ext uri="{FF2B5EF4-FFF2-40B4-BE49-F238E27FC236}">
                <a16:creationId xmlns:a16="http://schemas.microsoft.com/office/drawing/2014/main" id="{A605A3A0-BA34-3A54-7CF7-EDFDBA66ACAF}"/>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45" name="Graphic 62" descr="Woman outline">
            <a:extLst>
              <a:ext uri="{FF2B5EF4-FFF2-40B4-BE49-F238E27FC236}">
                <a16:creationId xmlns:a16="http://schemas.microsoft.com/office/drawing/2014/main" id="{A2CF2AD8-F98D-AFC7-4836-650A34C17133}"/>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Tree>
    <p:extLst>
      <p:ext uri="{BB962C8B-B14F-4D97-AF65-F5344CB8AC3E}">
        <p14:creationId xmlns:p14="http://schemas.microsoft.com/office/powerpoint/2010/main" val="1281087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2" name="Graphic 62" descr="Woman outline">
            <a:extLst>
              <a:ext uri="{FF2B5EF4-FFF2-40B4-BE49-F238E27FC236}">
                <a16:creationId xmlns:a16="http://schemas.microsoft.com/office/drawing/2014/main" id="{22D10D5A-6005-FB60-DD0D-46D8AE4D429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338066" y="2191803"/>
            <a:ext cx="701653" cy="7016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3433421" y="1996212"/>
                <a:ext cx="3166363" cy="1448257"/>
                <a:chOff x="3456377" y="2549616"/>
                <a:chExt cx="2267793"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3456377" y="2549616"/>
                  <a:ext cx="2267793" cy="621784"/>
                  <a:chOff x="4032088" y="2139665"/>
                  <a:chExt cx="2267793" cy="621784"/>
                </a:xfrm>
              </p:grpSpPr>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2"/>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3"/>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2" name="Rectangle 41">
            <a:extLst>
              <a:ext uri="{FF2B5EF4-FFF2-40B4-BE49-F238E27FC236}">
                <a16:creationId xmlns:a16="http://schemas.microsoft.com/office/drawing/2014/main" id="{01D73ADB-98C2-9F5C-C8C5-A7F775123A25}"/>
              </a:ext>
            </a:extLst>
          </p:cNvPr>
          <p:cNvSpPr/>
          <p:nvPr/>
        </p:nvSpPr>
        <p:spPr>
          <a:xfrm>
            <a:off x="6482634" y="6085024"/>
            <a:ext cx="5550213" cy="400110"/>
          </a:xfrm>
          <a:prstGeom prst="rect">
            <a:avLst/>
          </a:prstGeom>
        </p:spPr>
        <p:txBody>
          <a:bodyPr wrap="square">
            <a:spAutoFit/>
          </a:bodyPr>
          <a:lstStyle/>
          <a:p>
            <a:pPr algn="ctr"/>
            <a:r>
              <a:rPr lang="en-US" sz="2000" i="1" dirty="0"/>
              <a:t>(epidemics spread @R</a:t>
            </a:r>
            <a:r>
              <a:rPr lang="en-US" sz="2000" i="1" baseline="-25000" dirty="0"/>
              <a:t>E</a:t>
            </a:r>
            <a:r>
              <a:rPr lang="en-US" sz="2000" i="1" dirty="0"/>
              <a:t>&gt;1 and decline @R</a:t>
            </a:r>
            <a:r>
              <a:rPr lang="en-US" sz="2000" i="1" baseline="-25000" dirty="0"/>
              <a:t>E</a:t>
            </a:r>
            <a:r>
              <a:rPr lang="en-US" sz="2000" i="1" dirty="0"/>
              <a:t>&lt;1)</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A70ED25C-6EC2-3A94-8DA2-26544B642122}"/>
                  </a:ext>
                </a:extLst>
              </p:cNvPr>
              <p:cNvSpPr/>
              <p:nvPr/>
            </p:nvSpPr>
            <p:spPr>
              <a:xfrm>
                <a:off x="7037375" y="4875111"/>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rgbClr val="44DB58"/>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30" name="Rectangle 29">
                <a:extLst>
                  <a:ext uri="{FF2B5EF4-FFF2-40B4-BE49-F238E27FC236}">
                    <a16:creationId xmlns:a16="http://schemas.microsoft.com/office/drawing/2014/main" id="{A70ED25C-6EC2-3A94-8DA2-26544B642122}"/>
                  </a:ext>
                </a:extLst>
              </p:cNvPr>
              <p:cNvSpPr>
                <a:spLocks noRot="1" noChangeAspect="1" noMove="1" noResize="1" noEditPoints="1" noAdjustHandles="1" noChangeArrowheads="1" noChangeShapeType="1" noTextEdit="1"/>
              </p:cNvSpPr>
              <p:nvPr/>
            </p:nvSpPr>
            <p:spPr>
              <a:xfrm>
                <a:off x="7037375" y="4875111"/>
                <a:ext cx="2331794" cy="1014317"/>
              </a:xfrm>
              <a:prstGeom prst="rect">
                <a:avLst/>
              </a:prstGeom>
              <a:blipFill>
                <a:blip r:embed="rId14"/>
                <a:stretch>
                  <a:fillRect b="-7500"/>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375FFA8D-67C7-E961-B925-6CDA1DD97D65}"/>
              </a:ext>
            </a:extLst>
          </p:cNvPr>
          <p:cNvSpPr/>
          <p:nvPr/>
        </p:nvSpPr>
        <p:spPr>
          <a:xfrm>
            <a:off x="7103014" y="819581"/>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5" name="Title 1">
            <a:extLst>
              <a:ext uri="{FF2B5EF4-FFF2-40B4-BE49-F238E27FC236}">
                <a16:creationId xmlns:a16="http://schemas.microsoft.com/office/drawing/2014/main" id="{53F3916C-3E96-9715-39E7-FF773D0DC4E2}"/>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82A060C-8EA1-1313-9418-B96ACBA6876C}"/>
                  </a:ext>
                </a:extLst>
              </p:cNvPr>
              <p:cNvSpPr/>
              <p:nvPr/>
            </p:nvSpPr>
            <p:spPr>
              <a:xfrm>
                <a:off x="9532287" y="4757991"/>
                <a:ext cx="2195978"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600" b="1" i="1">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𝝀</m:t>
                    </m:r>
                  </m:oMath>
                </a14:m>
                <a:r>
                  <a:rPr lang="en-US" sz="2600" dirty="0">
                    <a:solidFill>
                      <a:schemeClr val="tx1"/>
                    </a:solidFill>
                    <a:latin typeface="Franklin Gothic Medium" pitchFamily="34" charset="0"/>
                  </a:rPr>
                  <a:t> </a:t>
                </a:r>
                <a:r>
                  <a:rPr lang="en-US" i="1" dirty="0">
                    <a:solidFill>
                      <a:schemeClr val="tx1"/>
                    </a:solidFill>
                  </a:rPr>
                  <a:t>for a population model</a:t>
                </a:r>
              </a:p>
            </p:txBody>
          </p:sp>
        </mc:Choice>
        <mc:Fallback xmlns="">
          <p:sp>
            <p:nvSpPr>
              <p:cNvPr id="26" name="Rectangle 25">
                <a:extLst>
                  <a:ext uri="{FF2B5EF4-FFF2-40B4-BE49-F238E27FC236}">
                    <a16:creationId xmlns:a16="http://schemas.microsoft.com/office/drawing/2014/main" id="{C82A060C-8EA1-1313-9418-B96ACBA6876C}"/>
                  </a:ext>
                </a:extLst>
              </p:cNvPr>
              <p:cNvSpPr>
                <a:spLocks noRot="1" noChangeAspect="1" noMove="1" noResize="1" noEditPoints="1" noAdjustHandles="1" noChangeArrowheads="1" noChangeShapeType="1" noTextEdit="1"/>
              </p:cNvSpPr>
              <p:nvPr/>
            </p:nvSpPr>
            <p:spPr>
              <a:xfrm>
                <a:off x="9532287" y="4757991"/>
                <a:ext cx="2195978" cy="1353565"/>
              </a:xfrm>
              <a:prstGeom prst="rect">
                <a:avLst/>
              </a:prstGeom>
              <a:blipFill>
                <a:blip r:embed="rId1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867206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16" name="Rectangle 15">
            <a:extLst>
              <a:ext uri="{FF2B5EF4-FFF2-40B4-BE49-F238E27FC236}">
                <a16:creationId xmlns:a16="http://schemas.microsoft.com/office/drawing/2014/main" id="{56ADBD41-0C52-7E59-2CAB-422A6D74BBD2}"/>
              </a:ext>
            </a:extLst>
          </p:cNvPr>
          <p:cNvSpPr/>
          <p:nvPr/>
        </p:nvSpPr>
        <p:spPr>
          <a:xfrm>
            <a:off x="-40687" y="1996751"/>
            <a:ext cx="4965696" cy="4861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3677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DEAF3033-E6DD-3B6D-61C7-AAC3E9ED8151}"/>
              </a:ext>
            </a:extLst>
          </p:cNvPr>
          <p:cNvSpPr/>
          <p:nvPr/>
        </p:nvSpPr>
        <p:spPr>
          <a:xfrm>
            <a:off x="-40687" y="3494730"/>
            <a:ext cx="4965696" cy="3363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8165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6CE2B7E4-6025-13A8-55AC-4FB99B6C2CD2}"/>
              </a:ext>
            </a:extLst>
          </p:cNvPr>
          <p:cNvSpPr/>
          <p:nvPr/>
        </p:nvSpPr>
        <p:spPr>
          <a:xfrm>
            <a:off x="-40687" y="5251169"/>
            <a:ext cx="4965696" cy="160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0448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Tree>
    <p:extLst>
      <p:ext uri="{BB962C8B-B14F-4D97-AF65-F5344CB8AC3E}">
        <p14:creationId xmlns:p14="http://schemas.microsoft.com/office/powerpoint/2010/main" val="322526197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893614" y="3892475"/>
            <a:ext cx="550827" cy="295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42EFAA9-6AFA-1EDD-9F91-DDA5AF8B265A}"/>
              </a:ext>
            </a:extLst>
          </p:cNvPr>
          <p:cNvCxnSpPr>
            <a:cxnSpLocks/>
          </p:cNvCxnSpPr>
          <p:nvPr/>
        </p:nvCxnSpPr>
        <p:spPr>
          <a:xfrm flipH="1" flipV="1">
            <a:off x="4994538" y="5628037"/>
            <a:ext cx="229880" cy="531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AB252604-D6F9-7F67-074A-38D5AE7D2927}"/>
              </a:ext>
            </a:extLst>
          </p:cNvPr>
          <p:cNvSpPr>
            <a:spLocks noGrp="1"/>
          </p:cNvSpPr>
          <p:nvPr>
            <p:ph idx="1"/>
          </p:nvPr>
        </p:nvSpPr>
        <p:spPr>
          <a:xfrm>
            <a:off x="4727483" y="6226406"/>
            <a:ext cx="1295753" cy="524523"/>
          </a:xfrm>
        </p:spPr>
        <p:txBody>
          <a:bodyPr>
            <a:normAutofit/>
          </a:bodyPr>
          <a:lstStyle/>
          <a:p>
            <a:pPr marL="0" indent="0">
              <a:buNone/>
            </a:pPr>
            <a:r>
              <a:rPr lang="en-US" dirty="0"/>
              <a:t>Not 0!</a:t>
            </a:r>
          </a:p>
          <a:p>
            <a:endParaRPr lang="en-US" dirty="0"/>
          </a:p>
        </p:txBody>
      </p:sp>
      <p:sp>
        <p:nvSpPr>
          <p:cNvPr id="6" name="Content Placeholder 2">
            <a:extLst>
              <a:ext uri="{FF2B5EF4-FFF2-40B4-BE49-F238E27FC236}">
                <a16:creationId xmlns:a16="http://schemas.microsoft.com/office/drawing/2014/main" id="{85F93104-6F30-DE9F-6639-E70949D7307B}"/>
              </a:ext>
            </a:extLst>
          </p:cNvPr>
          <p:cNvSpPr txBox="1">
            <a:spLocks/>
          </p:cNvSpPr>
          <p:nvPr/>
        </p:nvSpPr>
        <p:spPr>
          <a:xfrm>
            <a:off x="9519964" y="3542050"/>
            <a:ext cx="1295753" cy="524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Not 1!</a:t>
            </a:r>
          </a:p>
          <a:p>
            <a:endParaRPr lang="en-US" dirty="0"/>
          </a:p>
        </p:txBody>
      </p:sp>
    </p:spTree>
    <p:extLst>
      <p:ext uri="{BB962C8B-B14F-4D97-AF65-F5344CB8AC3E}">
        <p14:creationId xmlns:p14="http://schemas.microsoft.com/office/powerpoint/2010/main" val="1955532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369341"/>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4"/>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6"/>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7"/>
                <a:stretch>
                  <a:fillRect l="-2899" t="-9677" b="-3871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015340" y="5415611"/>
            <a:ext cx="6479205" cy="430887"/>
          </a:xfrm>
          <a:prstGeom prst="rect">
            <a:avLst/>
          </a:prstGeom>
          <a:noFill/>
        </p:spPr>
        <p:txBody>
          <a:bodyPr wrap="square">
            <a:spAutoFit/>
          </a:bodyPr>
          <a:lstStyle/>
          <a:p>
            <a:r>
              <a:rPr lang="en-US" sz="2200" dirty="0">
                <a:latin typeface="Helvetica" pitchFamily="2" charset="0"/>
              </a:rPr>
              <a:t>Species 2 extinct. Species 1 at carrying capacity. </a:t>
            </a:r>
            <a:endParaRPr lang="en-US" dirty="0">
              <a:effectLst/>
              <a:latin typeface="Helvetica" pitchFamily="2" charset="0"/>
            </a:endParaRPr>
          </a:p>
        </p:txBody>
      </p:sp>
    </p:spTree>
    <p:extLst>
      <p:ext uri="{BB962C8B-B14F-4D97-AF65-F5344CB8AC3E}">
        <p14:creationId xmlns:p14="http://schemas.microsoft.com/office/powerpoint/2010/main" val="21473451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63672EE-AE6F-57BB-4D0A-C2B50C2EF7A8}"/>
              </a:ext>
            </a:extLst>
          </p:cNvPr>
          <p:cNvSpPr txBox="1"/>
          <p:nvPr/>
        </p:nvSpPr>
        <p:spPr>
          <a:xfrm>
            <a:off x="8927550" y="1551414"/>
            <a:ext cx="3081637" cy="4893647"/>
          </a:xfrm>
          <a:prstGeom prst="rect">
            <a:avLst/>
          </a:prstGeom>
          <a:noFill/>
        </p:spPr>
        <p:txBody>
          <a:bodyPr wrap="square">
            <a:spAutoFit/>
          </a:bodyPr>
          <a:lstStyle/>
          <a:p>
            <a:pPr marL="285750" indent="-285750">
              <a:buFont typeface="Arial" panose="020B0604020202020204" pitchFamily="34" charset="0"/>
              <a:buChar char="•"/>
            </a:pPr>
            <a:r>
              <a:rPr lang="en-US" sz="2600" dirty="0">
                <a:effectLst/>
              </a:rPr>
              <a:t>The epidemic does not end because all individuals have been infected and have either</a:t>
            </a:r>
            <a:r>
              <a:rPr lang="en-US" sz="2600" dirty="0"/>
              <a:t> </a:t>
            </a:r>
            <a:r>
              <a:rPr lang="en-US" sz="2600" dirty="0">
                <a:effectLst/>
              </a:rPr>
              <a:t>died or recovered</a:t>
            </a:r>
            <a:r>
              <a:rPr lang="en-US" sz="2600" dirty="0"/>
              <a:t>.</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effectLst/>
              </a:rPr>
              <a:t>Rather, finding new </a:t>
            </a:r>
            <a:r>
              <a:rPr lang="en-US" sz="2600" dirty="0" err="1">
                <a:effectLst/>
              </a:rPr>
              <a:t>susceptibles</a:t>
            </a:r>
            <a:r>
              <a:rPr lang="en-US" sz="2600" dirty="0">
                <a:effectLst/>
              </a:rPr>
              <a:t> becomes more difficult and R</a:t>
            </a:r>
            <a:r>
              <a:rPr lang="en-US" sz="2600" baseline="-25000" dirty="0">
                <a:effectLst/>
              </a:rPr>
              <a:t>E</a:t>
            </a:r>
            <a:r>
              <a:rPr lang="en-US" sz="2600" dirty="0">
                <a:effectLst/>
              </a:rPr>
              <a:t> &lt;1</a:t>
            </a:r>
          </a:p>
          <a:p>
            <a:pPr marL="285750" indent="-285750">
              <a:buFont typeface="Arial" panose="020B0604020202020204" pitchFamily="34" charset="0"/>
              <a:buChar char="•"/>
            </a:pPr>
            <a:endParaRPr lang="en-US" sz="2600" dirty="0"/>
          </a:p>
        </p:txBody>
      </p:sp>
    </p:spTree>
    <p:extLst>
      <p:ext uri="{BB962C8B-B14F-4D97-AF65-F5344CB8AC3E}">
        <p14:creationId xmlns:p14="http://schemas.microsoft.com/office/powerpoint/2010/main" val="13673807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F03F98-B858-1F1F-7F11-E11DDEC2CC92}"/>
              </a:ext>
            </a:extLst>
          </p:cNvPr>
          <p:cNvSpPr/>
          <p:nvPr/>
        </p:nvSpPr>
        <p:spPr>
          <a:xfrm>
            <a:off x="7310924" y="1791478"/>
            <a:ext cx="4688243" cy="487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872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81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44E07E2-46E6-FCB4-5FED-55CF3E3F074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41757737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5F9B5A-D31F-EDE1-476D-64AB28A98C0E}"/>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10" name="Straight Arrow Connector 9">
            <a:extLst>
              <a:ext uri="{FF2B5EF4-FFF2-40B4-BE49-F238E27FC236}">
                <a16:creationId xmlns:a16="http://schemas.microsoft.com/office/drawing/2014/main" id="{4B6B1825-0A3C-EC17-BE7F-7BDF63798F0A}"/>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D1B20B-1F3F-D625-D8EF-C68981247E8E}"/>
              </a:ext>
            </a:extLst>
          </p:cNvPr>
          <p:cNvSpPr/>
          <p:nvPr/>
        </p:nvSpPr>
        <p:spPr>
          <a:xfrm>
            <a:off x="114923" y="6111752"/>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1" imgW="114300" imgH="165100" progId="Equation.3">
                      <p:embed/>
                    </p:oleObj>
                  </mc:Choice>
                  <mc:Fallback>
                    <p:oleObj name="Equation" r:id="rId11" imgW="114300" imgH="165100" progId="Equation.3">
                      <p:embed/>
                      <p:pic>
                        <p:nvPicPr>
                          <p:cNvPr id="27" name="Object 26">
                            <a:extLst>
                              <a:ext uri="{FF2B5EF4-FFF2-40B4-BE49-F238E27FC236}">
                                <a16:creationId xmlns:a16="http://schemas.microsoft.com/office/drawing/2014/main" id="{0FC75C22-E5CE-9A5D-9B0D-6C7E75D6EC73}"/>
                              </a:ext>
                            </a:extLst>
                          </p:cNvPr>
                          <p:cNvPicPr/>
                          <p:nvPr/>
                        </p:nvPicPr>
                        <p:blipFill>
                          <a:blip r:embed="rId12"/>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sp>
        <p:nvSpPr>
          <p:cNvPr id="28" name="Content Placeholder 2">
            <a:extLst>
              <a:ext uri="{FF2B5EF4-FFF2-40B4-BE49-F238E27FC236}">
                <a16:creationId xmlns:a16="http://schemas.microsoft.com/office/drawing/2014/main" id="{9CEE3ECB-B093-8468-2BF3-3AF87F08F751}"/>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312429026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CD1B20B-1F3F-D625-D8EF-C68981247E8E}"/>
                  </a:ext>
                </a:extLst>
              </p:cNvPr>
              <p:cNvSpPr/>
              <p:nvPr/>
            </p:nvSpPr>
            <p:spPr>
              <a:xfrm>
                <a:off x="78398" y="5925421"/>
                <a:ext cx="2193215" cy="923330"/>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a14:m>
                <a:r>
                  <a:rPr lang="en-US" dirty="0">
                    <a:highlight>
                      <a:srgbClr val="FFFF00"/>
                    </a:highlight>
                    <a:cs typeface="Times New Roman"/>
                  </a:rPr>
                  <a:t> </a:t>
                </a:r>
                <a:r>
                  <a:rPr lang="en-US" dirty="0">
                    <a:highlight>
                      <a:srgbClr val="FFFF00"/>
                    </a:highlight>
                    <a:ea typeface="Lucida Grande"/>
                    <a:cs typeface="Times New Roman"/>
                  </a:rPr>
                  <a:t>= vaccination rate</a:t>
                </a:r>
              </a:p>
            </p:txBody>
          </p:sp>
        </mc:Choice>
        <mc:Fallback xmlns="">
          <p:sp>
            <p:nvSpPr>
              <p:cNvPr id="12" name="Rectangle 11">
                <a:extLst>
                  <a:ext uri="{FF2B5EF4-FFF2-40B4-BE49-F238E27FC236}">
                    <a16:creationId xmlns:a16="http://schemas.microsoft.com/office/drawing/2014/main" id="{DCD1B20B-1F3F-D625-D8EF-C68981247E8E}"/>
                  </a:ext>
                </a:extLst>
              </p:cNvPr>
              <p:cNvSpPr>
                <a:spLocks noRot="1" noChangeAspect="1" noMove="1" noResize="1" noEditPoints="1" noAdjustHandles="1" noChangeArrowheads="1" noChangeShapeType="1" noTextEdit="1"/>
              </p:cNvSpPr>
              <p:nvPr/>
            </p:nvSpPr>
            <p:spPr>
              <a:xfrm>
                <a:off x="78398" y="5925421"/>
                <a:ext cx="2193215" cy="923330"/>
              </a:xfrm>
              <a:prstGeom prst="rect">
                <a:avLst/>
              </a:prstGeom>
              <a:blipFill>
                <a:blip r:embed="rId11"/>
                <a:stretch>
                  <a:fillRect l="-2874" t="-2703" b="-9459"/>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2" imgW="114300" imgH="165100" progId="Equation.3">
                      <p:embed/>
                    </p:oleObj>
                  </mc:Choice>
                  <mc:Fallback>
                    <p:oleObj name="Equation" r:id="rId12"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3"/>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8" name="Curved Connector 27">
            <a:extLst>
              <a:ext uri="{FF2B5EF4-FFF2-40B4-BE49-F238E27FC236}">
                <a16:creationId xmlns:a16="http://schemas.microsoft.com/office/drawing/2014/main" id="{F555401E-F269-4F72-C63D-9B6C4C822D30}"/>
              </a:ext>
            </a:extLst>
          </p:cNvPr>
          <p:cNvCxnSpPr>
            <a:stCxn id="25" idx="0"/>
            <a:endCxn id="18" idx="0"/>
          </p:cNvCxnSpPr>
          <p:nvPr/>
        </p:nvCxnSpPr>
        <p:spPr>
          <a:xfrm rot="16200000" flipH="1">
            <a:off x="6095998" y="925311"/>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C9F7952-44E6-1755-9CED-8C6D1D3415DC}"/>
                  </a:ext>
                </a:extLst>
              </p:cNvPr>
              <p:cNvSpPr/>
              <p:nvPr/>
            </p:nvSpPr>
            <p:spPr>
              <a:xfrm>
                <a:off x="5616001" y="179092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highlight>
                    <a:srgbClr val="FFFF00"/>
                  </a:highlight>
                  <a:cs typeface="Cambria Math"/>
                </a:endParaRPr>
              </a:p>
            </p:txBody>
          </p:sp>
        </mc:Choice>
        <mc:Fallback xmlns="">
          <p:sp>
            <p:nvSpPr>
              <p:cNvPr id="32" name="Rectangle 31">
                <a:extLst>
                  <a:ext uri="{FF2B5EF4-FFF2-40B4-BE49-F238E27FC236}">
                    <a16:creationId xmlns:a16="http://schemas.microsoft.com/office/drawing/2014/main" id="{6C9F7952-44E6-1755-9CED-8C6D1D3415DC}"/>
                  </a:ext>
                </a:extLst>
              </p:cNvPr>
              <p:cNvSpPr>
                <a:spLocks noRot="1" noChangeAspect="1" noMove="1" noResize="1" noEditPoints="1" noAdjustHandles="1" noChangeArrowheads="1" noChangeShapeType="1" noTextEdit="1"/>
              </p:cNvSpPr>
              <p:nvPr/>
            </p:nvSpPr>
            <p:spPr>
              <a:xfrm>
                <a:off x="5616001" y="1790925"/>
                <a:ext cx="1295753" cy="910126"/>
              </a:xfrm>
              <a:prstGeom prst="rect">
                <a:avLst/>
              </a:prstGeom>
              <a:blipFill>
                <a:blip r:embed="rId14"/>
                <a:stretch>
                  <a:fillRect/>
                </a:stretch>
              </a:blipFill>
              <a:ln>
                <a:no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83842C-71AD-2AC1-3958-10571AD21DB0}"/>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4" name="Straight Arrow Connector 33">
            <a:extLst>
              <a:ext uri="{FF2B5EF4-FFF2-40B4-BE49-F238E27FC236}">
                <a16:creationId xmlns:a16="http://schemas.microsoft.com/office/drawing/2014/main" id="{8061992C-0CAA-FE14-9341-8E1B056F535B}"/>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927762E-2B46-8484-CD39-D03EBF5A293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90628119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32" name="Content Placeholder 2">
            <a:extLst>
              <a:ext uri="{FF2B5EF4-FFF2-40B4-BE49-F238E27FC236}">
                <a16:creationId xmlns:a16="http://schemas.microsoft.com/office/drawing/2014/main" id="{DA3D331D-2D6F-4B79-03C7-A6914A267BF5}"/>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1701682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0B4FD56-5733-8465-C1D0-2DBE005AE152}"/>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3997474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AD19D23-FDE5-63AB-879C-372F63D2489E}"/>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310648974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CA17FE5-5FF3-F652-888A-402FFC300417}"/>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419269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802016"/>
            <a:ext cx="5501626" cy="930556"/>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4"/>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6"/>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7"/>
                <a:stretch>
                  <a:fillRect l="-2899" t="-9677" b="-387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4D8EAD-CC50-C7F3-C392-83080F5898A1}"/>
                  </a:ext>
                </a:extLst>
              </p:cNvPr>
              <p:cNvSpPr txBox="1"/>
              <p:nvPr/>
            </p:nvSpPr>
            <p:spPr>
              <a:xfrm>
                <a:off x="720631" y="5897921"/>
                <a:ext cx="6479205" cy="78322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 </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num>
                        <m:den>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den>
                      </m:f>
                      <m:r>
                        <a:rPr lang="en-US" sz="2500" b="0" i="1" smtClean="0">
                          <a:latin typeface="Cambria Math" panose="02040503050406030204" pitchFamily="18" charset="0"/>
                        </a:rPr>
                        <m:t> ;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r>
                            <a:rPr lang="en-US" sz="2500" i="1">
                              <a:latin typeface="Cambria Math" panose="02040503050406030204" pitchFamily="18" charset="0"/>
                            </a:rPr>
                            <m:t>1−</m:t>
                          </m:r>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den>
                      </m:f>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074D8EAD-CC50-C7F3-C392-83080F5898A1}"/>
                  </a:ext>
                </a:extLst>
              </p:cNvPr>
              <p:cNvSpPr txBox="1">
                <a:spLocks noRot="1" noChangeAspect="1" noMove="1" noResize="1" noEditPoints="1" noAdjustHandles="1" noChangeArrowheads="1" noChangeShapeType="1" noTextEdit="1"/>
              </p:cNvSpPr>
              <p:nvPr/>
            </p:nvSpPr>
            <p:spPr>
              <a:xfrm>
                <a:off x="720631" y="5897921"/>
                <a:ext cx="6479205" cy="783228"/>
              </a:xfrm>
              <a:prstGeom prst="rect">
                <a:avLst/>
              </a:prstGeom>
              <a:blipFill>
                <a:blip r:embed="rId8"/>
                <a:stretch>
                  <a:fillRect l="-1174" t="-1587" b="-634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6096000" y="6143797"/>
            <a:ext cx="1964813" cy="430887"/>
          </a:xfrm>
          <a:prstGeom prst="rect">
            <a:avLst/>
          </a:prstGeom>
          <a:noFill/>
        </p:spPr>
        <p:txBody>
          <a:bodyPr wrap="square">
            <a:spAutoFit/>
          </a:bodyPr>
          <a:lstStyle/>
          <a:p>
            <a:r>
              <a:rPr lang="en-US" sz="2200" dirty="0">
                <a:latin typeface="Helvetica" pitchFamily="2" charset="0"/>
              </a:rPr>
              <a:t>Coexistence.</a:t>
            </a:r>
            <a:endParaRPr lang="en-US" dirty="0">
              <a:effectLst/>
              <a:latin typeface="Helvetica" pitchFamily="2" charset="0"/>
            </a:endParaRPr>
          </a:p>
        </p:txBody>
      </p:sp>
    </p:spTree>
    <p:extLst>
      <p:ext uri="{BB962C8B-B14F-4D97-AF65-F5344CB8AC3E}">
        <p14:creationId xmlns:p14="http://schemas.microsoft.com/office/powerpoint/2010/main" val="34291127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8088D2D-CC6B-A3D7-744B-CDDFE8BFCA8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227223312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957"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D1B3F011-8D34-CDE3-D060-23D6147CF32C}"/>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790078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54444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p>
              <a:p>
                <a:r>
                  <a:rPr lang="en-US" b="1" dirty="0"/>
                  <a:t>Even </a:t>
                </a:r>
                <a:r>
                  <a:rPr lang="en-US" b="1" dirty="0" err="1"/>
                  <a:t>susceptibles</a:t>
                </a:r>
                <a:r>
                  <a:rPr lang="en-US" b="1" dirty="0"/>
                  <a:t> will not become infected 				       because the disease will not spread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oMath>
                </a14:m>
                <a:r>
                  <a:rPr lang="en-US" b="1" dirty="0"/>
                  <a:t>).</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5444464"/>
              </a:xfrm>
              <a:prstGeom prst="rect">
                <a:avLst/>
              </a:prstGeom>
              <a:blipFill>
                <a:blip r:embed="rId3"/>
                <a:stretch>
                  <a:fillRect l="-955" t="-2564" r="-1486" b="-932"/>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ED97D38C-3D6E-75CB-8298-87D4D51D8D9B}"/>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8072866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32918-E618-4CBE-B3E1-680924A0AA0E}"/>
              </a:ext>
            </a:extLst>
          </p:cNvPr>
          <p:cNvSpPr>
            <a:spLocks noGrp="1"/>
          </p:cNvSpPr>
          <p:nvPr>
            <p:ph type="title"/>
          </p:nvPr>
        </p:nvSpPr>
        <p:spPr/>
        <p:txBody>
          <a:bodyPr/>
          <a:lstStyle/>
          <a:p>
            <a:pPr algn="ctr"/>
            <a:r>
              <a:rPr lang="en-US" dirty="0"/>
              <a:t>Extra</a:t>
            </a:r>
          </a:p>
        </p:txBody>
      </p:sp>
      <p:sp>
        <p:nvSpPr>
          <p:cNvPr id="3" name="Content Placeholder 2">
            <a:extLst>
              <a:ext uri="{FF2B5EF4-FFF2-40B4-BE49-F238E27FC236}">
                <a16:creationId xmlns:a16="http://schemas.microsoft.com/office/drawing/2014/main" id="{8E4EAED4-011C-98C9-F85E-850BD6BCC5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85481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1261283"/>
            <a:ext cx="5074922"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40816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2133600"/>
            <a:ext cx="5074922" cy="472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54521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3429000"/>
            <a:ext cx="5074922"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8379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204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2540000"/>
            <a:ext cx="4968241" cy="4276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3009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3429000"/>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713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7, Ecology Lecture 5</a:t>
            </a:r>
          </a:p>
          <a:p>
            <a:r>
              <a:rPr lang="en-US" dirty="0"/>
              <a:t>Cara Brook</a:t>
            </a:r>
          </a:p>
          <a:p>
            <a:r>
              <a:rPr lang="en-US" dirty="0"/>
              <a:t>February 20, 2025</a:t>
            </a:r>
          </a:p>
        </p:txBody>
      </p:sp>
      <p:sp>
        <p:nvSpPr>
          <p:cNvPr id="4" name="TextBox 3">
            <a:extLst>
              <a:ext uri="{FF2B5EF4-FFF2-40B4-BE49-F238E27FC236}">
                <a16:creationId xmlns:a16="http://schemas.microsoft.com/office/drawing/2014/main" id="{339FDCB1-BF35-4AC0-4EC4-13846E659C6F}"/>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t>Friday, Feb 21, 2025</a:t>
            </a:r>
          </a:p>
          <a:p>
            <a:pPr algn="ctr"/>
            <a:r>
              <a:rPr lang="en-US" sz="2200" b="1" dirty="0"/>
              <a:t>4-5pm</a:t>
            </a:r>
          </a:p>
          <a:p>
            <a:pPr algn="ctr"/>
            <a:r>
              <a:rPr lang="en-US" sz="2200" b="1" i="1" dirty="0"/>
              <a:t>I will email out a link!</a:t>
            </a:r>
          </a:p>
          <a:p>
            <a:pPr algn="ctr"/>
            <a:endParaRPr lang="en-US" dirty="0"/>
          </a:p>
        </p:txBody>
      </p:sp>
    </p:spTree>
    <p:extLst>
      <p:ext uri="{BB962C8B-B14F-4D97-AF65-F5344CB8AC3E}">
        <p14:creationId xmlns:p14="http://schemas.microsoft.com/office/powerpoint/2010/main" val="2885662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BC4237F0-56C5-F790-2C40-327D64F8EAD6}"/>
                  </a:ext>
                </a:extLst>
              </p:cNvPr>
              <p:cNvGraphicFramePr>
                <a:graphicFrameLocks noGrp="1"/>
              </p:cNvGraphicFramePr>
              <p:nvPr>
                <p:ph idx="1"/>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BC4237F0-56C5-F790-2C40-327D64F8EAD6}"/>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35246568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0302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248" y="6184538"/>
            <a:ext cx="8478253" cy="703442"/>
          </a:xfrm>
        </p:spPr>
        <p:txBody>
          <a:bodyPr>
            <a:noAutofit/>
          </a:bodyPr>
          <a:lstStyle/>
          <a:p>
            <a:pPr algn="ctr"/>
            <a:r>
              <a:rPr lang="en-US" sz="2400" dirty="0">
                <a:latin typeface="+mn-lt"/>
              </a:rPr>
              <a:t>December 16, 2022</a:t>
            </a:r>
            <a:br>
              <a:rPr lang="en-US" sz="2400" b="1" u="sng" dirty="0">
                <a:solidFill>
                  <a:srgbClr val="0080FF"/>
                </a:solidFill>
                <a:latin typeface="+mn-lt"/>
              </a:rPr>
            </a:br>
            <a:r>
              <a:rPr lang="en-US" sz="2400" b="1" u="sng" dirty="0">
                <a:solidFill>
                  <a:srgbClr val="C00000"/>
                </a:solidFill>
                <a:latin typeface="+mn-lt"/>
              </a:rPr>
              <a:t>E2M2.org</a:t>
            </a:r>
            <a:br>
              <a:rPr lang="en-US" sz="2400" b="1" u="sng" dirty="0">
                <a:solidFill>
                  <a:srgbClr val="FF40FF"/>
                </a:solidFill>
                <a:latin typeface="+mn-lt"/>
              </a:rPr>
            </a:br>
            <a:endParaRPr lang="en-US" sz="2400" b="1" u="sng" dirty="0">
              <a:solidFill>
                <a:srgbClr val="FF40FF"/>
              </a:solidFill>
              <a:latin typeface="+mn-lt"/>
            </a:endParaRPr>
          </a:p>
        </p:txBody>
      </p:sp>
      <p:sp>
        <p:nvSpPr>
          <p:cNvPr id="9" name="Title 1">
            <a:extLst>
              <a:ext uri="{FF2B5EF4-FFF2-40B4-BE49-F238E27FC236}">
                <a16:creationId xmlns:a16="http://schemas.microsoft.com/office/drawing/2014/main" id="{429A8DEA-D648-3641-A6B6-1204CB49F88F}"/>
              </a:ext>
            </a:extLst>
          </p:cNvPr>
          <p:cNvSpPr txBox="1">
            <a:spLocks/>
          </p:cNvSpPr>
          <p:nvPr/>
        </p:nvSpPr>
        <p:spPr>
          <a:xfrm>
            <a:off x="2288498" y="95307"/>
            <a:ext cx="771375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dirty="0">
                <a:latin typeface="+mn-lt"/>
              </a:rPr>
              <a:t>E</a:t>
            </a:r>
            <a:r>
              <a:rPr lang="en-US" sz="3200" baseline="30000" dirty="0">
                <a:latin typeface="+mn-lt"/>
              </a:rPr>
              <a:t>2</a:t>
            </a:r>
            <a:r>
              <a:rPr lang="en-US" sz="3200" dirty="0">
                <a:latin typeface="+mn-lt"/>
              </a:rPr>
              <a:t>M</a:t>
            </a:r>
            <a:r>
              <a:rPr lang="en-US" sz="3200" baseline="30000" dirty="0">
                <a:latin typeface="+mn-lt"/>
              </a:rPr>
              <a:t>2</a:t>
            </a:r>
            <a:r>
              <a:rPr lang="en-US" sz="3200" dirty="0">
                <a:latin typeface="+mn-lt"/>
              </a:rPr>
              <a:t>: </a:t>
            </a:r>
            <a:r>
              <a:rPr lang="en-US" sz="3200" b="1" dirty="0">
                <a:solidFill>
                  <a:srgbClr val="C00000"/>
                </a:solidFill>
                <a:latin typeface="+mn-lt"/>
              </a:rPr>
              <a:t>Ecological</a:t>
            </a:r>
            <a:r>
              <a:rPr lang="en-US" sz="3200" dirty="0">
                <a:latin typeface="+mn-lt"/>
              </a:rPr>
              <a:t> and </a:t>
            </a:r>
            <a:r>
              <a:rPr lang="en-US" sz="3200" b="1" dirty="0">
                <a:solidFill>
                  <a:srgbClr val="C00000"/>
                </a:solidFill>
                <a:latin typeface="+mn-lt"/>
              </a:rPr>
              <a:t>Epidemiological</a:t>
            </a:r>
            <a:r>
              <a:rPr lang="en-US" sz="3200" dirty="0">
                <a:latin typeface="+mn-lt"/>
              </a:rPr>
              <a:t> Modeling in Madagascar</a:t>
            </a:r>
            <a:endParaRPr lang="en-US" sz="3200" baseline="30000" dirty="0">
              <a:latin typeface="+mn-lt"/>
            </a:endParaRPr>
          </a:p>
        </p:txBody>
      </p:sp>
      <p:pic>
        <p:nvPicPr>
          <p:cNvPr id="10" name="Picture 9" descr="A drawing of a person&#10;&#10;Description automatically generated">
            <a:extLst>
              <a:ext uri="{FF2B5EF4-FFF2-40B4-BE49-F238E27FC236}">
                <a16:creationId xmlns:a16="http://schemas.microsoft.com/office/drawing/2014/main" id="{16C0ED3C-ECF6-534A-ABE9-F37127D6000F}"/>
              </a:ext>
            </a:extLst>
          </p:cNvPr>
          <p:cNvPicPr>
            <a:picLocks noChangeAspect="1"/>
          </p:cNvPicPr>
          <p:nvPr/>
        </p:nvPicPr>
        <p:blipFill>
          <a:blip r:embed="rId3"/>
          <a:stretch>
            <a:fillRect/>
          </a:stretch>
        </p:blipFill>
        <p:spPr>
          <a:xfrm>
            <a:off x="1576096" y="28149"/>
            <a:ext cx="1424803" cy="1241306"/>
          </a:xfrm>
          <a:prstGeom prst="rect">
            <a:avLst/>
          </a:prstGeom>
        </p:spPr>
      </p:pic>
      <p:pic>
        <p:nvPicPr>
          <p:cNvPr id="4" name="Picture 3" descr="A group of people posing for a photo&#10;&#10;Description automatically generated">
            <a:extLst>
              <a:ext uri="{FF2B5EF4-FFF2-40B4-BE49-F238E27FC236}">
                <a16:creationId xmlns:a16="http://schemas.microsoft.com/office/drawing/2014/main" id="{95078409-4BF8-7B78-91FC-3221F9793780}"/>
              </a:ext>
            </a:extLst>
          </p:cNvPr>
          <p:cNvPicPr>
            <a:picLocks noChangeAspect="1"/>
          </p:cNvPicPr>
          <p:nvPr/>
        </p:nvPicPr>
        <p:blipFill rotWithShape="1">
          <a:blip r:embed="rId4"/>
          <a:srcRect t="21341"/>
          <a:stretch/>
        </p:blipFill>
        <p:spPr>
          <a:xfrm>
            <a:off x="1860128" y="1272132"/>
            <a:ext cx="8570490" cy="4760993"/>
          </a:xfrm>
          <a:prstGeom prst="rect">
            <a:avLst/>
          </a:prstGeom>
          <a:ln>
            <a:noFill/>
          </a:ln>
          <a:effectLst>
            <a:softEdge rad="112500"/>
          </a:effectLst>
        </p:spPr>
      </p:pic>
    </p:spTree>
    <p:extLst>
      <p:ext uri="{BB962C8B-B14F-4D97-AF65-F5344CB8AC3E}">
        <p14:creationId xmlns:p14="http://schemas.microsoft.com/office/powerpoint/2010/main" val="140875521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allowed to disperse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11" name="Rectangle 10">
            <a:extLst>
              <a:ext uri="{FF2B5EF4-FFF2-40B4-BE49-F238E27FC236}">
                <a16:creationId xmlns:a16="http://schemas.microsoft.com/office/drawing/2014/main" id="{016C3C48-4494-125A-70E7-D7874F64B791}"/>
              </a:ext>
            </a:extLst>
          </p:cNvPr>
          <p:cNvSpPr/>
          <p:nvPr/>
        </p:nvSpPr>
        <p:spPr>
          <a:xfrm>
            <a:off x="5648672" y="3429000"/>
            <a:ext cx="6381750" cy="320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7508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52431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2" name="Rectangle 1">
            <a:extLst>
              <a:ext uri="{FF2B5EF4-FFF2-40B4-BE49-F238E27FC236}">
                <a16:creationId xmlns:a16="http://schemas.microsoft.com/office/drawing/2014/main" id="{CBA33E36-2EC1-C2CA-7425-2A575871A01E}"/>
              </a:ext>
            </a:extLst>
          </p:cNvPr>
          <p:cNvSpPr/>
          <p:nvPr/>
        </p:nvSpPr>
        <p:spPr>
          <a:xfrm>
            <a:off x="5678652" y="5316611"/>
            <a:ext cx="6381750" cy="1077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42078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authors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What about experimentally?</a:t>
            </a:r>
          </a:p>
        </p:txBody>
      </p:sp>
    </p:spTree>
    <p:extLst>
      <p:ext uri="{BB962C8B-B14F-4D97-AF65-F5344CB8AC3E}">
        <p14:creationId xmlns:p14="http://schemas.microsoft.com/office/powerpoint/2010/main" val="21985058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pic>
        <p:nvPicPr>
          <p:cNvPr id="7" name="Picture 6" descr="Chart, line chart&#10;&#10;Description automatically generated">
            <a:extLst>
              <a:ext uri="{FF2B5EF4-FFF2-40B4-BE49-F238E27FC236}">
                <a16:creationId xmlns:a16="http://schemas.microsoft.com/office/drawing/2014/main" id="{FE0400E2-83E7-FDAA-BDD5-5AF128D4D037}"/>
              </a:ext>
            </a:extLst>
          </p:cNvPr>
          <p:cNvPicPr>
            <a:picLocks noChangeAspect="1"/>
          </p:cNvPicPr>
          <p:nvPr/>
        </p:nvPicPr>
        <p:blipFill>
          <a:blip r:embed="rId4"/>
          <a:stretch>
            <a:fillRect/>
          </a:stretch>
        </p:blipFill>
        <p:spPr>
          <a:xfrm>
            <a:off x="8972552" y="1372471"/>
            <a:ext cx="2759304" cy="5353050"/>
          </a:xfrm>
          <a:prstGeom prst="rect">
            <a:avLst/>
          </a:prstGeom>
        </p:spPr>
      </p:pic>
      <p:pic>
        <p:nvPicPr>
          <p:cNvPr id="10" name="Picture 9" descr="Diagram&#10;&#10;Description automatically generated">
            <a:extLst>
              <a:ext uri="{FF2B5EF4-FFF2-40B4-BE49-F238E27FC236}">
                <a16:creationId xmlns:a16="http://schemas.microsoft.com/office/drawing/2014/main" id="{C17A81AC-BA05-1E9B-F6CE-D29DAAC50FB6}"/>
              </a:ext>
            </a:extLst>
          </p:cNvPr>
          <p:cNvPicPr>
            <a:picLocks noChangeAspect="1"/>
          </p:cNvPicPr>
          <p:nvPr/>
        </p:nvPicPr>
        <p:blipFill>
          <a:blip r:embed="rId5"/>
          <a:stretch>
            <a:fillRect/>
          </a:stretch>
        </p:blipFill>
        <p:spPr>
          <a:xfrm>
            <a:off x="5310683" y="1610810"/>
            <a:ext cx="3398265" cy="4893502"/>
          </a:xfrm>
          <a:prstGeom prst="rect">
            <a:avLst/>
          </a:prstGeom>
        </p:spPr>
      </p:pic>
      <p:sp>
        <p:nvSpPr>
          <p:cNvPr id="2" name="TextBox 1">
            <a:extLst>
              <a:ext uri="{FF2B5EF4-FFF2-40B4-BE49-F238E27FC236}">
                <a16:creationId xmlns:a16="http://schemas.microsoft.com/office/drawing/2014/main" id="{153EB345-0A4E-3BD5-299A-B92616E27022}"/>
              </a:ext>
            </a:extLst>
          </p:cNvPr>
          <p:cNvSpPr txBox="1"/>
          <p:nvPr/>
        </p:nvSpPr>
        <p:spPr>
          <a:xfrm>
            <a:off x="133350" y="295253"/>
            <a:ext cx="1205865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adding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(remember metapopulations!) is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38735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1411705" y="966996"/>
            <a:ext cx="960922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the conditions when the rate of change for </a:t>
            </a:r>
            <a:r>
              <a:rPr lang="en-US" sz="2400" b="1" dirty="0">
                <a:solidFill>
                  <a:srgbClr val="C00000"/>
                </a:solidFill>
                <a:latin typeface="Calibri" panose="020F0502020204030204" pitchFamily="34" charset="0"/>
                <a:cs typeface="Calibri" panose="020F0502020204030204" pitchFamily="34" charset="0"/>
              </a:rPr>
              <a:t>one species </a:t>
            </a:r>
            <a:r>
              <a:rPr lang="en-US" sz="2400" dirty="0">
                <a:latin typeface="Calibri" panose="020F0502020204030204" pitchFamily="34" charset="0"/>
                <a:cs typeface="Calibri" panose="020F0502020204030204" pitchFamily="34" charset="0"/>
              </a:rPr>
              <a:t>is not changing!</a:t>
            </a:r>
            <a:endParaRPr lang="en-US" sz="2400" dirty="0"/>
          </a:p>
        </p:txBody>
      </p:sp>
    </p:spTree>
    <p:extLst>
      <p:ext uri="{BB962C8B-B14F-4D97-AF65-F5344CB8AC3E}">
        <p14:creationId xmlns:p14="http://schemas.microsoft.com/office/powerpoint/2010/main" val="430058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4"/>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6"/>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7"/>
                <a:stretch>
                  <a:fillRect l="-10256" r="-51282" b="-1750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254AD189-0E87-1F3C-3ABB-E047D2DBAE57}"/>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8"/>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9"/>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294176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4"/>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6"/>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7"/>
                <a:stretch>
                  <a:fillRect l="-10256" r="-51282" b="-17500"/>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8"/>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9"/>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10"/>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363706-261D-72AA-AA94-0FE475F7D7DD}"/>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 name="TextBox 1">
                <a:extLst>
                  <a:ext uri="{FF2B5EF4-FFF2-40B4-BE49-F238E27FC236}">
                    <a16:creationId xmlns:a16="http://schemas.microsoft.com/office/drawing/2014/main" id="{9D363706-261D-72AA-AA94-0FE475F7D7DD}"/>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1"/>
                <a:stretch>
                  <a:fillRect l="-1905" t="-4545" b="-20455"/>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4C63B12A-E167-9301-2F24-4827CF57E66F}"/>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159441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98570B-F54F-73D6-254A-8ACD81F8D0F8}"/>
              </a:ext>
            </a:extLst>
          </p:cNvPr>
          <p:cNvSpPr/>
          <p:nvPr/>
        </p:nvSpPr>
        <p:spPr>
          <a:xfrm>
            <a:off x="1190445"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4"/>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5"/>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6"/>
                <a:stretch>
                  <a:fillRect l="-4348" t="-21875" b="-4687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84687-9132-6761-7AFC-A6C06B375E82}"/>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B4CF91-B904-C61D-81C4-761F585381C1}"/>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7" name="TextBox 6">
                <a:extLst>
                  <a:ext uri="{FF2B5EF4-FFF2-40B4-BE49-F238E27FC236}">
                    <a16:creationId xmlns:a16="http://schemas.microsoft.com/office/drawing/2014/main" id="{34B4CF91-B904-C61D-81C4-761F585381C1}"/>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BF372DC-5074-29B8-46AA-EB6DF23A583D}"/>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0" name="TextBox 9">
                <a:extLst>
                  <a:ext uri="{FF2B5EF4-FFF2-40B4-BE49-F238E27FC236}">
                    <a16:creationId xmlns:a16="http://schemas.microsoft.com/office/drawing/2014/main" id="{DBF372DC-5074-29B8-46AA-EB6DF23A583D}"/>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8"/>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DA9BEC-0723-66A9-83DF-5259A0C522A8}"/>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1" name="TextBox 10">
                <a:extLst>
                  <a:ext uri="{FF2B5EF4-FFF2-40B4-BE49-F238E27FC236}">
                    <a16:creationId xmlns:a16="http://schemas.microsoft.com/office/drawing/2014/main" id="{1FDA9BEC-0723-66A9-83DF-5259A0C522A8}"/>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9"/>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8CF7287-C424-B83B-D138-417E40EFB2B5}"/>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A9A27-9698-AFE8-3820-5450EF8F9873}"/>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1" name="TextBox 20">
                <a:extLst>
                  <a:ext uri="{FF2B5EF4-FFF2-40B4-BE49-F238E27FC236}">
                    <a16:creationId xmlns:a16="http://schemas.microsoft.com/office/drawing/2014/main" id="{65AA9A27-9698-AFE8-3820-5450EF8F9873}"/>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24A2CA9-38CB-674F-9200-A45A08921051}"/>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5238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6BB973-F070-29E0-68A0-018E1D59E37B}"/>
              </a:ext>
            </a:extLst>
          </p:cNvPr>
          <p:cNvSpPr/>
          <p:nvPr/>
        </p:nvSpPr>
        <p:spPr>
          <a:xfrm>
            <a:off x="1828799" y="3916454"/>
            <a:ext cx="2346385" cy="7351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4"/>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5"/>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6"/>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624F5A-07F5-C9AF-06A4-0D5EC949B7AE}"/>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i="1">
                            <a:solidFill>
                              <a:srgbClr val="0070C0"/>
                            </a:solidFill>
                            <a:latin typeface="Cambria Math" panose="02040503050406030204" pitchFamily="18" charset="0"/>
                          </a:rPr>
                          <m:t>1</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𝛼</m:t>
                        </m:r>
                      </m:e>
                      <m:sub>
                        <m:r>
                          <a:rPr lang="en-US" sz="2500" i="1">
                            <a:solidFill>
                              <a:srgbClr val="0070C0"/>
                            </a:solidFill>
                            <a:latin typeface="Cambria Math" panose="02040503050406030204" pitchFamily="18" charset="0"/>
                          </a:rPr>
                          <m:t>12</m:t>
                        </m:r>
                      </m:sub>
                    </m:sSub>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𝑥</m:t>
                        </m:r>
                      </m:e>
                      <m:sub>
                        <m:r>
                          <a:rPr lang="en-US" sz="2500" i="1">
                            <a:solidFill>
                              <a:srgbClr val="0070C0"/>
                            </a:solidFill>
                            <a:latin typeface="Cambria Math" panose="02040503050406030204" pitchFamily="18" charset="0"/>
                          </a:rPr>
                          <m:t>2</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𝐾</m:t>
                        </m:r>
                      </m:e>
                      <m:sub>
                        <m:r>
                          <a:rPr lang="en-US" sz="2500" i="1">
                            <a:solidFill>
                              <a:srgbClr val="0070C0"/>
                            </a:solidFill>
                            <a:latin typeface="Cambria Math" panose="02040503050406030204" pitchFamily="18" charset="0"/>
                          </a:rPr>
                          <m:t>1</m:t>
                        </m:r>
                      </m:sub>
                    </m:sSub>
                  </m:oMath>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07624F5A-07F5-C9AF-06A4-0D5EC949B7AE}"/>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7"/>
                <a:stretch>
                  <a:fillRect l="-3810" t="-25806" b="-48387"/>
                </a:stretch>
              </a:blipFill>
              <a:ln>
                <a:no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8"/>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9"/>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10"/>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11"/>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12"/>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FB839B-BB87-B28A-7A88-FF5A14DD9A50}"/>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2" name="TextBox 21">
                <a:extLst>
                  <a:ext uri="{FF2B5EF4-FFF2-40B4-BE49-F238E27FC236}">
                    <a16:creationId xmlns:a16="http://schemas.microsoft.com/office/drawing/2014/main" id="{46FB839B-BB87-B28A-7A88-FF5A14DD9A50}"/>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3"/>
                <a:stretch>
                  <a:fillRect l="-1905" t="-4545" b="-20455"/>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7BB41588-E54A-1DFB-F684-A36AB6FA4A62}"/>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42657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187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3"/>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3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3"/>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F2B56C7-F69D-3DBE-7074-B21EFEECCE3C}"/>
              </a:ext>
            </a:extLst>
          </p:cNvPr>
          <p:cNvCxnSpPr>
            <a:cxnSpLocks/>
          </p:cNvCxnSpPr>
          <p:nvPr/>
        </p:nvCxnSpPr>
        <p:spPr>
          <a:xfrm flipH="1">
            <a:off x="8644178" y="5135468"/>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0886CF-587B-5E37-62AE-9B244C9BD221}"/>
              </a:ext>
            </a:extLst>
          </p:cNvPr>
          <p:cNvCxnSpPr>
            <a:cxnSpLocks/>
          </p:cNvCxnSpPr>
          <p:nvPr/>
        </p:nvCxnSpPr>
        <p:spPr>
          <a:xfrm>
            <a:off x="7590542" y="5135468"/>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697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13438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134384"/>
              </a:xfrm>
              <a:prstGeom prst="rect">
                <a:avLst/>
              </a:prstGeom>
              <a:blipFill>
                <a:blip r:embed="rId3"/>
                <a:stretch>
                  <a:fillRect l="-1610" t="-1613" b="-282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B724EE-7902-07A1-B3F1-D078CAEF252A}"/>
                  </a:ext>
                </a:extLst>
              </p:cNvPr>
              <p:cNvSpPr txBox="1"/>
              <p:nvPr/>
            </p:nvSpPr>
            <p:spPr>
              <a:xfrm>
                <a:off x="6370173" y="1061427"/>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08B724EE-7902-07A1-B3F1-D078CAEF252A}"/>
                  </a:ext>
                </a:extLst>
              </p:cNvPr>
              <p:cNvSpPr txBox="1">
                <a:spLocks noRot="1" noChangeAspect="1" noMove="1" noResize="1" noEditPoints="1" noAdjustHandles="1" noChangeArrowheads="1" noChangeShapeType="1" noTextEdit="1"/>
              </p:cNvSpPr>
              <p:nvPr/>
            </p:nvSpPr>
            <p:spPr>
              <a:xfrm>
                <a:off x="6370173" y="1061427"/>
                <a:ext cx="6479207" cy="793359"/>
              </a:xfrm>
              <a:prstGeom prst="rect">
                <a:avLst/>
              </a:prstGeom>
              <a:blipFill>
                <a:blip r:embed="rId9"/>
                <a:stretch>
                  <a:fillRect t="-1587" b="-9524"/>
                </a:stretch>
              </a:blipFill>
            </p:spPr>
            <p:txBody>
              <a:bodyPr/>
              <a:lstStyle/>
              <a:p>
                <a:r>
                  <a:rPr lang="en-US">
                    <a:noFill/>
                  </a:rPr>
                  <a:t> </a:t>
                </a:r>
              </a:p>
            </p:txBody>
          </p:sp>
        </mc:Fallback>
      </mc:AlternateContent>
    </p:spTree>
    <p:extLst>
      <p:ext uri="{BB962C8B-B14F-4D97-AF65-F5344CB8AC3E}">
        <p14:creationId xmlns:p14="http://schemas.microsoft.com/office/powerpoint/2010/main" val="993556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4</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fontScale="92500" lnSpcReduction="10000"/>
          </a:bodyPr>
          <a:lstStyle/>
          <a:p>
            <a:pPr marL="0" indent="0">
              <a:buNone/>
            </a:pPr>
            <a:r>
              <a:rPr lang="en-US" i="1" dirty="0"/>
              <a:t>You should be able to:</a:t>
            </a:r>
          </a:p>
          <a:p>
            <a:pPr algn="l" rtl="0" fontAlgn="base">
              <a:buFont typeface="Arial" panose="020B0604020202020204" pitchFamily="34" charset="0"/>
              <a:buChar char="•"/>
            </a:pPr>
            <a:r>
              <a:rPr lang="en-US" b="0" i="0" u="none" strike="noStrike" dirty="0">
                <a:effectLst/>
              </a:rPr>
              <a:t>Understand and explain source-sink dynamics and an ecological trap</a:t>
            </a:r>
          </a:p>
          <a:p>
            <a:pPr algn="l" rtl="0" fontAlgn="base">
              <a:buFont typeface="Arial" panose="020B0604020202020204" pitchFamily="34" charset="0"/>
              <a:buChar char="•"/>
            </a:pPr>
            <a:r>
              <a:rPr lang="en-US" b="0" i="0" u="none" strike="noStrike" dirty="0">
                <a:effectLst/>
              </a:rPr>
              <a:t>Describe an Allee effect</a:t>
            </a:r>
          </a:p>
          <a:p>
            <a:pPr algn="l" rtl="0" fontAlgn="base">
              <a:buFont typeface="Arial" panose="020B0604020202020204" pitchFamily="34" charset="0"/>
              <a:buChar char="•"/>
            </a:pPr>
            <a:r>
              <a:rPr lang="en-US" b="0" i="0" u="none" strike="noStrike" dirty="0">
                <a:effectLst/>
              </a:rPr>
              <a:t>Understand trophic levels and know the direction of energy transfer, including what might happen to one level if there was a perturbation to a different level</a:t>
            </a:r>
          </a:p>
          <a:p>
            <a:pPr algn="l" rtl="0" fontAlgn="base">
              <a:buFont typeface="Arial" panose="020B0604020202020204" pitchFamily="34" charset="0"/>
              <a:buChar char="•"/>
            </a:pPr>
            <a:r>
              <a:rPr lang="en-US" b="0" i="0" u="none" strike="noStrike" dirty="0">
                <a:effectLst/>
              </a:rPr>
              <a:t>Know the ecosystem-level rules of HSS</a:t>
            </a:r>
          </a:p>
          <a:p>
            <a:pPr algn="l" rtl="0" fontAlgn="base">
              <a:buFont typeface="Arial" panose="020B0604020202020204" pitchFamily="34" charset="0"/>
              <a:buChar char="•"/>
            </a:pPr>
            <a:r>
              <a:rPr lang="en-US" dirty="0"/>
              <a:t>Understand the phase portrait in a </a:t>
            </a:r>
            <a:r>
              <a:rPr lang="en-US" dirty="0" err="1"/>
              <a:t>Lotka</a:t>
            </a:r>
            <a:r>
              <a:rPr lang="en-US" dirty="0"/>
              <a:t>-Volterra predator-prey model, including which direction to move forward in time</a:t>
            </a:r>
          </a:p>
          <a:p>
            <a:pPr algn="l" rtl="0" fontAlgn="base">
              <a:buFont typeface="Arial" panose="020B0604020202020204" pitchFamily="34" charset="0"/>
              <a:buChar char="•"/>
            </a:pPr>
            <a:r>
              <a:rPr lang="en-US" dirty="0"/>
              <a:t>Recognize a trophic cascade.</a:t>
            </a:r>
            <a:br>
              <a:rPr lang="en-US" b="0" i="0" u="none" strike="noStrike" dirty="0">
                <a:solidFill>
                  <a:srgbClr val="000000"/>
                </a:solidFill>
                <a:effectLst/>
              </a:rPr>
            </a:br>
            <a:br>
              <a:rPr lang="en-US" dirty="0"/>
            </a:br>
            <a:endParaRPr lang="en-US" dirty="0"/>
          </a:p>
        </p:txBody>
      </p:sp>
    </p:spTree>
    <p:extLst>
      <p:ext uri="{BB962C8B-B14F-4D97-AF65-F5344CB8AC3E}">
        <p14:creationId xmlns:p14="http://schemas.microsoft.com/office/powerpoint/2010/main" val="3424939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2981923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46937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783025-1D8F-9911-1B18-BBB33951F34E}"/>
                  </a:ext>
                </a:extLst>
              </p:cNvPr>
              <p:cNvSpPr txBox="1"/>
              <p:nvPr/>
            </p:nvSpPr>
            <p:spPr>
              <a:xfrm>
                <a:off x="6370173" y="2658947"/>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75</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BF783025-1D8F-9911-1B18-BBB33951F34E}"/>
                  </a:ext>
                </a:extLst>
              </p:cNvPr>
              <p:cNvSpPr txBox="1">
                <a:spLocks noRot="1" noChangeAspect="1" noMove="1" noResize="1" noEditPoints="1" noAdjustHandles="1" noChangeArrowheads="1" noChangeShapeType="1" noTextEdit="1"/>
              </p:cNvSpPr>
              <p:nvPr/>
            </p:nvSpPr>
            <p:spPr>
              <a:xfrm>
                <a:off x="6370173" y="2658947"/>
                <a:ext cx="6479207" cy="738728"/>
              </a:xfrm>
              <a:prstGeom prst="rect">
                <a:avLst/>
              </a:prstGeom>
              <a:blipFill>
                <a:blip r:embed="rId12"/>
                <a:stretch>
                  <a:fillRect t="-3390" b="-13559"/>
                </a:stretch>
              </a:blipFill>
            </p:spPr>
            <p:txBody>
              <a:bodyPr/>
              <a:lstStyle/>
              <a:p>
                <a:r>
                  <a:rPr lang="en-US">
                    <a:noFill/>
                  </a:rPr>
                  <a:t> </a:t>
                </a:r>
              </a:p>
            </p:txBody>
          </p:sp>
        </mc:Fallback>
      </mc:AlternateContent>
    </p:spTree>
    <p:extLst>
      <p:ext uri="{BB962C8B-B14F-4D97-AF65-F5344CB8AC3E}">
        <p14:creationId xmlns:p14="http://schemas.microsoft.com/office/powerpoint/2010/main" val="752600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6242FD-CDA3-DD05-F255-83DAFAF816C7}"/>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B96242FD-CDA3-DD05-F255-83DAFAF816C7}"/>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2"/>
                <a:stretch>
                  <a:fillRect t="-3390" b="-1186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E710EA2-78BA-D483-4755-70E4DA0290B3}"/>
              </a:ext>
            </a:extLst>
          </p:cNvPr>
          <p:cNvCxnSpPr>
            <a:cxnSpLocks/>
          </p:cNvCxnSpPr>
          <p:nvPr/>
        </p:nvCxnSpPr>
        <p:spPr>
          <a:xfrm flipH="1">
            <a:off x="8137460" y="4456595"/>
            <a:ext cx="5736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970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3669735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596373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5DC24E-DCA5-04E0-7BE2-5F30F4317D79}"/>
                  </a:ext>
                </a:extLst>
              </p:cNvPr>
              <p:cNvSpPr txBox="1"/>
              <p:nvPr/>
            </p:nvSpPr>
            <p:spPr>
              <a:xfrm>
                <a:off x="6370173" y="2765666"/>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56</m:t>
                          </m:r>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B55DC24E-DCA5-04E0-7BE2-5F30F4317D79}"/>
                  </a:ext>
                </a:extLst>
              </p:cNvPr>
              <p:cNvSpPr txBox="1">
                <a:spLocks noRot="1" noChangeAspect="1" noMove="1" noResize="1" noEditPoints="1" noAdjustHandles="1" noChangeArrowheads="1" noChangeShapeType="1" noTextEdit="1"/>
              </p:cNvSpPr>
              <p:nvPr/>
            </p:nvSpPr>
            <p:spPr>
              <a:xfrm>
                <a:off x="6370173" y="2765666"/>
                <a:ext cx="6479207" cy="738728"/>
              </a:xfrm>
              <a:prstGeom prst="rect">
                <a:avLst/>
              </a:prstGeom>
              <a:blipFill>
                <a:blip r:embed="rId12"/>
                <a:stretch>
                  <a:fillRect t="-1695" b="-13559"/>
                </a:stretch>
              </a:blipFill>
            </p:spPr>
            <p:txBody>
              <a:bodyPr/>
              <a:lstStyle/>
              <a:p>
                <a:r>
                  <a:rPr lang="en-US">
                    <a:noFill/>
                  </a:rPr>
                  <a:t> </a:t>
                </a:r>
              </a:p>
            </p:txBody>
          </p:sp>
        </mc:Fallback>
      </mc:AlternateContent>
    </p:spTree>
    <p:extLst>
      <p:ext uri="{BB962C8B-B14F-4D97-AF65-F5344CB8AC3E}">
        <p14:creationId xmlns:p14="http://schemas.microsoft.com/office/powerpoint/2010/main" val="1297305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3"/>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8"/>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10"/>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31C407-1FDF-2FAE-0F94-F35E7D2E0713}"/>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1231C407-1FDF-2FAE-0F94-F35E7D2E0713}"/>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2"/>
                <a:stretch>
                  <a:fillRect t="-3390" b="-11864"/>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BA93E7D-B556-2C09-92BF-41F97543F2A9}"/>
              </a:ext>
            </a:extLst>
          </p:cNvPr>
          <p:cNvCxnSpPr>
            <a:cxnSpLocks/>
          </p:cNvCxnSpPr>
          <p:nvPr/>
        </p:nvCxnSpPr>
        <p:spPr>
          <a:xfrm>
            <a:off x="7816282" y="4681609"/>
            <a:ext cx="2599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190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3"/>
                <a:stretch>
                  <a:fillRect l="-1905" t="-4545" b="-20455"/>
                </a:stretch>
              </a:blipFill>
              <a:ln>
                <a:noFill/>
              </a:ln>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6"/>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468F3D-94B8-88B2-74A0-B675074B9A24}"/>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2533627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3"/>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4"/>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5"/>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6"/>
                <a:stretch>
                  <a:fillRect b="-8475"/>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8"/>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9"/>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FBD42C3-AFD0-0B02-103A-BDF49339E6E0}"/>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70625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8343900" y="6457950"/>
            <a:ext cx="386936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Paine 1966. </a:t>
            </a:r>
            <a:r>
              <a:rPr lang="en-US" sz="1800" i="1" dirty="0"/>
              <a:t>The American Naturalist.</a:t>
            </a:r>
            <a:endParaRPr lang="en-US" sz="1800" i="1" dirty="0">
              <a:cs typeface="Calibri" panose="020F0502020204030204" pitchFamily="34" charset="0"/>
            </a:endParaRPr>
          </a:p>
        </p:txBody>
      </p:sp>
      <p:pic>
        <p:nvPicPr>
          <p:cNvPr id="7" name="Picture 6" descr="Diagram&#10;&#10;Description automatically generated">
            <a:extLst>
              <a:ext uri="{FF2B5EF4-FFF2-40B4-BE49-F238E27FC236}">
                <a16:creationId xmlns:a16="http://schemas.microsoft.com/office/drawing/2014/main" id="{7E15E5E6-A0AB-CC06-BBFE-840DA68D796A}"/>
              </a:ext>
            </a:extLst>
          </p:cNvPr>
          <p:cNvPicPr>
            <a:picLocks noChangeAspect="1"/>
          </p:cNvPicPr>
          <p:nvPr/>
        </p:nvPicPr>
        <p:blipFill>
          <a:blip r:embed="rId3"/>
          <a:stretch>
            <a:fillRect/>
          </a:stretch>
        </p:blipFill>
        <p:spPr>
          <a:xfrm>
            <a:off x="511174" y="1657350"/>
            <a:ext cx="6832600" cy="4800600"/>
          </a:xfrm>
          <a:prstGeom prst="rect">
            <a:avLst/>
          </a:prstGeom>
        </p:spPr>
      </p:pic>
      <p:pic>
        <p:nvPicPr>
          <p:cNvPr id="115714" name="Picture 2">
            <a:extLst>
              <a:ext uri="{FF2B5EF4-FFF2-40B4-BE49-F238E27FC236}">
                <a16:creationId xmlns:a16="http://schemas.microsoft.com/office/drawing/2014/main" id="{F47C05DE-4299-2786-8596-632505C22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2007844"/>
            <a:ext cx="4759324" cy="35713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This work inspired empirical studies on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p>
          <a:p>
            <a:pPr algn="ctr"/>
            <a:r>
              <a:rPr lang="en-US" sz="3200" i="1" dirty="0">
                <a:latin typeface="Calibri" panose="020F0502020204030204" pitchFamily="34" charset="0"/>
                <a:cs typeface="Calibri" panose="020F0502020204030204" pitchFamily="34" charset="0"/>
              </a:rPr>
              <a:t> Pisaster </a:t>
            </a:r>
            <a:r>
              <a:rPr lang="en-US" sz="3200" dirty="0">
                <a:latin typeface="Calibri" panose="020F0502020204030204" pitchFamily="34" charset="0"/>
                <a:cs typeface="Calibri" panose="020F0502020204030204" pitchFamily="34" charset="0"/>
              </a:rPr>
              <a:t>removal on </a:t>
            </a:r>
            <a:r>
              <a:rPr lang="en-US" sz="3200" dirty="0" err="1">
                <a:latin typeface="Calibri" panose="020F0502020204030204" pitchFamily="34" charset="0"/>
                <a:cs typeface="Calibri" panose="020F0502020204030204" pitchFamily="34" charset="0"/>
              </a:rPr>
              <a:t>Tatoosh</a:t>
            </a:r>
            <a:r>
              <a:rPr lang="en-US" sz="3200" dirty="0">
                <a:latin typeface="Calibri" panose="020F0502020204030204" pitchFamily="34" charset="0"/>
                <a:cs typeface="Calibri" panose="020F0502020204030204" pitchFamily="34" charset="0"/>
              </a:rPr>
              <a:t> Island</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143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086927"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5"/>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6"/>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FF15EA-6C0A-5280-66D8-3D53CF4767A8}"/>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 name="TextBox 4">
                <a:extLst>
                  <a:ext uri="{FF2B5EF4-FFF2-40B4-BE49-F238E27FC236}">
                    <a16:creationId xmlns:a16="http://schemas.microsoft.com/office/drawing/2014/main" id="{ECFF15EA-6C0A-5280-66D8-3D53CF4767A8}"/>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7"/>
                <a:stretch>
                  <a:fillRect l="-1905" t="-4545" b="-2045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B53CEDCE-BF7F-85FF-4A89-D24BB853ABD6}"/>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AA6E18-71C7-C164-E58F-0A92CECC057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E9AA6E18-71C7-C164-E58F-0A92CECC057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8"/>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47E38F9-73B9-A5D1-7027-6B0CE96DAE9E}"/>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24" name="TextBox 23">
                <a:extLst>
                  <a:ext uri="{FF2B5EF4-FFF2-40B4-BE49-F238E27FC236}">
                    <a16:creationId xmlns:a16="http://schemas.microsoft.com/office/drawing/2014/main" id="{E47E38F9-73B9-A5D1-7027-6B0CE96DAE9E}"/>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9"/>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860C8C12-AD9F-6DF0-4E34-ABAC3E7C897E}"/>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BADF8A-CF73-0179-04D0-6F1333D301A3}"/>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18436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725282" y="3881885"/>
            <a:ext cx="2391377" cy="707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9D38E7-E21C-33B7-7615-744CEEA25DB0}"/>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549D38E7-E21C-33B7-7615-744CEEA25DB0}"/>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6"/>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72F5CB-B2AA-0DD6-A28B-71F540FC984F}"/>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oMath>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F572F5CB-B2AA-0DD6-A28B-71F540FC984F}"/>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7"/>
                <a:stretch>
                  <a:fillRect l="-3810" t="-25806" b="-48387"/>
                </a:stretch>
              </a:blipFill>
              <a:ln>
                <a:noFill/>
              </a:ln>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EB133F0-2540-0DA7-D1C9-A892442DD0EC}"/>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31" name="TextBox 30">
                <a:extLst>
                  <a:ext uri="{FF2B5EF4-FFF2-40B4-BE49-F238E27FC236}">
                    <a16:creationId xmlns:a16="http://schemas.microsoft.com/office/drawing/2014/main" id="{4EB133F0-2540-0DA7-D1C9-A892442DD0EC}"/>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11"/>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12"/>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13"/>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8191FA-C5C2-F3F0-B1A4-5EC2C4B64F0B}"/>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67746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spTree>
    <p:extLst>
      <p:ext uri="{BB962C8B-B14F-4D97-AF65-F5344CB8AC3E}">
        <p14:creationId xmlns:p14="http://schemas.microsoft.com/office/powerpoint/2010/main" val="3921236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8"/>
                <a:stretch>
                  <a:fillRect l="-1610" t="-2381" b="-5952"/>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B97C6FB0-3101-0AE8-C61E-CD3CE3B5D8B1}"/>
              </a:ext>
            </a:extLst>
          </p:cNvPr>
          <p:cNvCxnSpPr>
            <a:cxnSpLocks/>
          </p:cNvCxnSpPr>
          <p:nvPr/>
        </p:nvCxnSpPr>
        <p:spPr>
          <a:xfrm>
            <a:off x="8377711" y="3793863"/>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E57432B-4268-CB9C-1208-91F5DEB057D8}"/>
              </a:ext>
            </a:extLst>
          </p:cNvPr>
          <p:cNvCxnSpPr>
            <a:cxnSpLocks/>
          </p:cNvCxnSpPr>
          <p:nvPr/>
        </p:nvCxnSpPr>
        <p:spPr>
          <a:xfrm flipV="1">
            <a:off x="8377711" y="4881745"/>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758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53449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534494"/>
              </a:xfrm>
              <a:prstGeom prst="rect">
                <a:avLst/>
              </a:prstGeom>
              <a:blipFill>
                <a:blip r:embed="rId3"/>
                <a:stretch>
                  <a:fillRect l="-1610" t="-14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Tree>
    <p:extLst>
      <p:ext uri="{BB962C8B-B14F-4D97-AF65-F5344CB8AC3E}">
        <p14:creationId xmlns:p14="http://schemas.microsoft.com/office/powerpoint/2010/main" val="2604005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7789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832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E9472C-8546-88C8-0953-50450D3BC66D}"/>
                  </a:ext>
                </a:extLst>
              </p:cNvPr>
              <p:cNvSpPr txBox="1"/>
              <p:nvPr/>
            </p:nvSpPr>
            <p:spPr>
              <a:xfrm>
                <a:off x="6534068" y="2788026"/>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1−1.3−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35</m:t>
                          </m:r>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D3E9472C-8546-88C8-0953-50450D3BC66D}"/>
                  </a:ext>
                </a:extLst>
              </p:cNvPr>
              <p:cNvSpPr txBox="1">
                <a:spLocks noRot="1" noChangeAspect="1" noMove="1" noResize="1" noEditPoints="1" noAdjustHandles="1" noChangeArrowheads="1" noChangeShapeType="1" noTextEdit="1"/>
              </p:cNvSpPr>
              <p:nvPr/>
            </p:nvSpPr>
            <p:spPr>
              <a:xfrm>
                <a:off x="6534068" y="2788026"/>
                <a:ext cx="6151418" cy="831061"/>
              </a:xfrm>
              <a:prstGeom prst="rect">
                <a:avLst/>
              </a:prstGeom>
              <a:blipFill>
                <a:blip r:embed="rId12"/>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1518963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6D20D6-C9C6-5348-0EF0-22C70D761BE9}"/>
                  </a:ext>
                </a:extLst>
              </p:cNvPr>
              <p:cNvSpPr txBox="1"/>
              <p:nvPr/>
            </p:nvSpPr>
            <p:spPr>
              <a:xfrm>
                <a:off x="5208848" y="2969090"/>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5E6D20D6-C9C6-5348-0EF0-22C70D761BE9}"/>
                  </a:ext>
                </a:extLst>
              </p:cNvPr>
              <p:cNvSpPr txBox="1">
                <a:spLocks noRot="1" noChangeAspect="1" noMove="1" noResize="1" noEditPoints="1" noAdjustHandles="1" noChangeArrowheads="1" noChangeShapeType="1" noTextEdit="1"/>
              </p:cNvSpPr>
              <p:nvPr/>
            </p:nvSpPr>
            <p:spPr>
              <a:xfrm>
                <a:off x="5208848" y="2969090"/>
                <a:ext cx="6151418" cy="822726"/>
              </a:xfrm>
              <a:prstGeom prst="rect">
                <a:avLst/>
              </a:prstGeom>
              <a:blipFill>
                <a:blip r:embed="rId10"/>
                <a:stretch>
                  <a:fillRect b="-606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914ED945-9EF7-F0B0-B343-F8C6D3E390F8}"/>
              </a:ext>
            </a:extLst>
          </p:cNvPr>
          <p:cNvCxnSpPr>
            <a:cxnSpLocks/>
          </p:cNvCxnSpPr>
          <p:nvPr/>
        </p:nvCxnSpPr>
        <p:spPr>
          <a:xfrm>
            <a:off x="9109034" y="4294949"/>
            <a:ext cx="0" cy="4250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F625FE-5C68-6E94-459E-71689A9C9ED6}"/>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5EF625FE-5C68-6E94-459E-71689A9C9ED6}"/>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2FE0707F-C03F-ED2B-AED9-3CB7358887FE}"/>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EDF5E3-0D26-0DF1-E59B-62D033047B2D}"/>
                  </a:ext>
                </a:extLst>
              </p:cNvPr>
              <p:cNvSpPr txBox="1"/>
              <p:nvPr/>
            </p:nvSpPr>
            <p:spPr>
              <a:xfrm>
                <a:off x="9119569" y="348184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2" name="TextBox 11">
                <a:extLst>
                  <a:ext uri="{FF2B5EF4-FFF2-40B4-BE49-F238E27FC236}">
                    <a16:creationId xmlns:a16="http://schemas.microsoft.com/office/drawing/2014/main" id="{BDEDF5E3-0D26-0DF1-E59B-62D033047B2D}"/>
                  </a:ext>
                </a:extLst>
              </p:cNvPr>
              <p:cNvSpPr txBox="1">
                <a:spLocks noRot="1" noChangeAspect="1" noMove="1" noResize="1" noEditPoints="1" noAdjustHandles="1" noChangeArrowheads="1" noChangeShapeType="1" noTextEdit="1"/>
              </p:cNvSpPr>
              <p:nvPr/>
            </p:nvSpPr>
            <p:spPr>
              <a:xfrm>
                <a:off x="9119569" y="3481849"/>
                <a:ext cx="718458" cy="46166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6848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155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F12FBCA2-6417-FEEE-9D8E-6917255897BA}"/>
                  </a:ext>
                </a:extLst>
              </p:cNvPr>
              <p:cNvGraphicFramePr>
                <a:graphicFrameLocks noGrp="1"/>
              </p:cNvGraphicFramePr>
              <p:nvPr>
                <p:ph idx="1"/>
              </p:nvPr>
            </p:nvGraphicFramePr>
            <p:xfrm>
              <a:off x="50798" y="0"/>
              <a:ext cx="12107335"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F12FBCA2-6417-FEEE-9D8E-6917255897BA}"/>
                  </a:ext>
                </a:extLst>
              </p:cNvPr>
              <p:cNvPicPr>
                <a:picLocks noGrp="1" noRot="1" noChangeAspect="1" noMove="1" noResize="1" noEditPoints="1" noAdjustHandles="1" noChangeArrowheads="1" noChangeShapeType="1"/>
              </p:cNvPicPr>
              <p:nvPr/>
            </p:nvPicPr>
            <p:blipFill>
              <a:blip r:embed="rId4"/>
              <a:stretch>
                <a:fillRect/>
              </a:stretch>
            </p:blipFill>
            <p:spPr>
              <a:xfrm>
                <a:off x="50798" y="0"/>
                <a:ext cx="12107335" cy="6858000"/>
              </a:xfrm>
              <a:prstGeom prst="rect">
                <a:avLst/>
              </a:prstGeom>
            </p:spPr>
          </p:pic>
        </mc:Fallback>
      </mc:AlternateContent>
    </p:spTree>
    <p:extLst>
      <p:ext uri="{BB962C8B-B14F-4D97-AF65-F5344CB8AC3E}">
        <p14:creationId xmlns:p14="http://schemas.microsoft.com/office/powerpoint/2010/main" val="484071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2677760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A95AA9-C3A6-635B-362F-A74A3C3EC0C3}"/>
                  </a:ext>
                </a:extLst>
              </p:cNvPr>
              <p:cNvSpPr txBox="1"/>
              <p:nvPr/>
            </p:nvSpPr>
            <p:spPr>
              <a:xfrm>
                <a:off x="6607612" y="2899991"/>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11A95AA9-C3A6-635B-362F-A74A3C3EC0C3}"/>
                  </a:ext>
                </a:extLst>
              </p:cNvPr>
              <p:cNvSpPr txBox="1">
                <a:spLocks noRot="1" noChangeAspect="1" noMove="1" noResize="1" noEditPoints="1" noAdjustHandles="1" noChangeArrowheads="1" noChangeShapeType="1" noTextEdit="1"/>
              </p:cNvSpPr>
              <p:nvPr/>
            </p:nvSpPr>
            <p:spPr>
              <a:xfrm>
                <a:off x="6607612" y="2899991"/>
                <a:ext cx="6151418" cy="830868"/>
              </a:xfrm>
              <a:prstGeom prst="rect">
                <a:avLst/>
              </a:prstGeom>
              <a:blipFill>
                <a:blip r:embed="rId12"/>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2154536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4∗.3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E557D1-D77F-090A-B6A1-DD4FBCEC00A0}"/>
                  </a:ext>
                </a:extLst>
              </p:cNvPr>
              <p:cNvSpPr txBox="1"/>
              <p:nvPr/>
            </p:nvSpPr>
            <p:spPr>
              <a:xfrm>
                <a:off x="5424078" y="297890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0EE557D1-D77F-090A-B6A1-DD4FBCEC00A0}"/>
                  </a:ext>
                </a:extLst>
              </p:cNvPr>
              <p:cNvSpPr txBox="1">
                <a:spLocks noRot="1" noChangeAspect="1" noMove="1" noResize="1" noEditPoints="1" noAdjustHandles="1" noChangeArrowheads="1" noChangeShapeType="1" noTextEdit="1"/>
              </p:cNvSpPr>
              <p:nvPr/>
            </p:nvSpPr>
            <p:spPr>
              <a:xfrm>
                <a:off x="5424078" y="2978903"/>
                <a:ext cx="6151418" cy="822726"/>
              </a:xfrm>
              <a:prstGeom prst="rect">
                <a:avLst/>
              </a:prstGeom>
              <a:blipFill>
                <a:blip r:embed="rId12"/>
                <a:stretch>
                  <a:fillRect b="-606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3CBC64A-2B66-CCEB-2A33-9A0FB678456E}"/>
              </a:ext>
            </a:extLst>
          </p:cNvPr>
          <p:cNvCxnSpPr>
            <a:cxnSpLocks/>
          </p:cNvCxnSpPr>
          <p:nvPr/>
        </p:nvCxnSpPr>
        <p:spPr>
          <a:xfrm flipV="1">
            <a:off x="8381021" y="4755852"/>
            <a:ext cx="0" cy="253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40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50203FED-8C3C-0A01-A732-43AC8F95A936}"/>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10"/>
                <a:stretch>
                  <a:fillRect l="-1724" b="-7018"/>
                </a:stretch>
              </a:blipFill>
            </p:spPr>
            <p:txBody>
              <a:bodyPr/>
              <a:lstStyle/>
              <a:p>
                <a:r>
                  <a:rPr lang="en-US">
                    <a:noFill/>
                  </a:rPr>
                  <a:t> </a:t>
                </a:r>
              </a:p>
            </p:txBody>
          </p:sp>
        </mc:Fallback>
      </mc:AlternateContent>
    </p:spTree>
    <p:extLst>
      <p:ext uri="{BB962C8B-B14F-4D97-AF65-F5344CB8AC3E}">
        <p14:creationId xmlns:p14="http://schemas.microsoft.com/office/powerpoint/2010/main" val="990486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5461495"/>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000" dirty="0"/>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5461495"/>
              </a:xfrm>
              <a:prstGeom prst="rect">
                <a:avLst/>
              </a:prstGeom>
              <a:blipFill>
                <a:blip r:embed="rId11"/>
                <a:stretch>
                  <a:fillRect l="-1639" t="-928" r="-1025" b="-208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2802658"/>
            <a:ext cx="6090888" cy="4055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607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839BAA11-C186-984B-55E6-961A654C68F2}"/>
              </a:ext>
            </a:extLst>
          </p:cNvPr>
          <p:cNvCxnSpPr>
            <a:cxnSpLocks/>
          </p:cNvCxnSpPr>
          <p:nvPr/>
        </p:nvCxnSpPr>
        <p:spPr>
          <a:xfrm flipH="1">
            <a:off x="1783679" y="4916025"/>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D17EB62-0B9F-123D-3635-A198A312E805}"/>
              </a:ext>
            </a:extLst>
          </p:cNvPr>
          <p:cNvSpPr txBox="1"/>
          <p:nvPr/>
        </p:nvSpPr>
        <p:spPr>
          <a:xfrm>
            <a:off x="2626258" y="5840904"/>
            <a:ext cx="8049937" cy="892552"/>
          </a:xfrm>
          <a:prstGeom prst="rect">
            <a:avLst/>
          </a:prstGeom>
          <a:solidFill>
            <a:schemeClr val="bg1"/>
          </a:solidFill>
        </p:spPr>
        <p:txBody>
          <a:bodyPr wrap="square">
            <a:spAutoFit/>
          </a:bodyPr>
          <a:lstStyle/>
          <a:p>
            <a:pPr algn="ctr"/>
            <a:r>
              <a:rPr lang="en-US" sz="2600" dirty="0"/>
              <a:t>We can use vector addition 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1B9536-E955-5F12-3571-4CFA5627499E}"/>
                  </a:ext>
                </a:extLst>
              </p:cNvPr>
              <p:cNvSpPr txBox="1"/>
              <p:nvPr/>
            </p:nvSpPr>
            <p:spPr>
              <a:xfrm>
                <a:off x="3611747" y="494222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6" name="TextBox 5">
                <a:extLst>
                  <a:ext uri="{FF2B5EF4-FFF2-40B4-BE49-F238E27FC236}">
                    <a16:creationId xmlns:a16="http://schemas.microsoft.com/office/drawing/2014/main" id="{BC1B9536-E955-5F12-3571-4CFA5627499E}"/>
                  </a:ext>
                </a:extLst>
              </p:cNvPr>
              <p:cNvSpPr txBox="1">
                <a:spLocks noRot="1" noChangeAspect="1" noMove="1" noResize="1" noEditPoints="1" noAdjustHandles="1" noChangeArrowheads="1" noChangeShapeType="1" noTextEdit="1"/>
              </p:cNvSpPr>
              <p:nvPr/>
            </p:nvSpPr>
            <p:spPr>
              <a:xfrm>
                <a:off x="3611747" y="4942224"/>
                <a:ext cx="718458" cy="707886"/>
              </a:xfrm>
              <a:prstGeom prst="rect">
                <a:avLst/>
              </a:prstGeom>
              <a:blipFill>
                <a:blip r:embed="rId4"/>
                <a:stretch>
                  <a:fillRect l="-175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28A89C-D620-1C35-7150-DC9EF2A6F681}"/>
                  </a:ext>
                </a:extLst>
              </p:cNvPr>
              <p:cNvSpPr txBox="1"/>
              <p:nvPr/>
            </p:nvSpPr>
            <p:spPr>
              <a:xfrm>
                <a:off x="1012752" y="326389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4" name="TextBox 13">
                <a:extLst>
                  <a:ext uri="{FF2B5EF4-FFF2-40B4-BE49-F238E27FC236}">
                    <a16:creationId xmlns:a16="http://schemas.microsoft.com/office/drawing/2014/main" id="{9328A89C-D620-1C35-7150-DC9EF2A6F681}"/>
                  </a:ext>
                </a:extLst>
              </p:cNvPr>
              <p:cNvSpPr txBox="1">
                <a:spLocks noRot="1" noChangeAspect="1" noMove="1" noResize="1" noEditPoints="1" noAdjustHandles="1" noChangeArrowheads="1" noChangeShapeType="1" noTextEdit="1"/>
              </p:cNvSpPr>
              <p:nvPr/>
            </p:nvSpPr>
            <p:spPr>
              <a:xfrm>
                <a:off x="1012752" y="3263893"/>
                <a:ext cx="718458" cy="707886"/>
              </a:xfrm>
              <a:prstGeom prst="rect">
                <a:avLst/>
              </a:prstGeom>
              <a:blipFill>
                <a:blip r:embed="rId5"/>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95562D-C3C5-67B4-1CF7-878488CD6F25}"/>
                  </a:ext>
                </a:extLst>
              </p:cNvPr>
              <p:cNvSpPr txBox="1"/>
              <p:nvPr/>
            </p:nvSpPr>
            <p:spPr>
              <a:xfrm>
                <a:off x="1360579" y="491837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5" name="TextBox 14">
                <a:extLst>
                  <a:ext uri="{FF2B5EF4-FFF2-40B4-BE49-F238E27FC236}">
                    <a16:creationId xmlns:a16="http://schemas.microsoft.com/office/drawing/2014/main" id="{4695562D-C3C5-67B4-1CF7-878488CD6F25}"/>
                  </a:ext>
                </a:extLst>
              </p:cNvPr>
              <p:cNvSpPr txBox="1">
                <a:spLocks noRot="1" noChangeAspect="1" noMove="1" noResize="1" noEditPoints="1" noAdjustHandles="1" noChangeArrowheads="1" noChangeShapeType="1" noTextEdit="1"/>
              </p:cNvSpPr>
              <p:nvPr/>
            </p:nvSpPr>
            <p:spPr>
              <a:xfrm>
                <a:off x="1360579" y="4918371"/>
                <a:ext cx="477613" cy="492443"/>
              </a:xfrm>
              <a:prstGeom prst="rect">
                <a:avLst/>
              </a:prstGeom>
              <a:blipFill>
                <a:blip r:embed="rId6"/>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1277B-2DFF-F8CF-39C4-FC03C2E77D35}"/>
              </a:ext>
            </a:extLst>
          </p:cNvPr>
          <p:cNvCxnSpPr>
            <a:cxnSpLocks/>
          </p:cNvCxnSpPr>
          <p:nvPr/>
        </p:nvCxnSpPr>
        <p:spPr>
          <a:xfrm>
            <a:off x="1794950" y="148158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08EB3F-1A43-7902-E105-D7C00DE5B2E8}"/>
              </a:ext>
            </a:extLst>
          </p:cNvPr>
          <p:cNvCxnSpPr>
            <a:cxnSpLocks/>
          </p:cNvCxnSpPr>
          <p:nvPr/>
        </p:nvCxnSpPr>
        <p:spPr>
          <a:xfrm>
            <a:off x="1731210" y="284296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E3C556F-1C33-3211-EC70-BDFA58C63CA7}"/>
              </a:ext>
            </a:extLst>
          </p:cNvPr>
          <p:cNvSpPr/>
          <p:nvPr/>
        </p:nvSpPr>
        <p:spPr>
          <a:xfrm>
            <a:off x="1643328" y="271407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66EFF9-DFA1-A41E-714B-5BCB42B89925}"/>
                  </a:ext>
                </a:extLst>
              </p:cNvPr>
              <p:cNvSpPr txBox="1"/>
              <p:nvPr/>
            </p:nvSpPr>
            <p:spPr>
              <a:xfrm>
                <a:off x="2785505" y="508458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3066EFF9-DFA1-A41E-714B-5BCB42B89925}"/>
                  </a:ext>
                </a:extLst>
              </p:cNvPr>
              <p:cNvSpPr txBox="1">
                <a:spLocks noRot="1" noChangeAspect="1" noMove="1" noResize="1" noEditPoints="1" noAdjustHandles="1" noChangeArrowheads="1" noChangeShapeType="1" noTextEdit="1"/>
              </p:cNvSpPr>
              <p:nvPr/>
            </p:nvSpPr>
            <p:spPr>
              <a:xfrm>
                <a:off x="2785505" y="5084586"/>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FA34A6-DB7F-96C5-5093-BAFC4DEAD765}"/>
                  </a:ext>
                </a:extLst>
              </p:cNvPr>
              <p:cNvSpPr txBox="1"/>
              <p:nvPr/>
            </p:nvSpPr>
            <p:spPr>
              <a:xfrm>
                <a:off x="968811" y="206959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DEFA34A6-DB7F-96C5-5093-BAFC4DEAD765}"/>
                  </a:ext>
                </a:extLst>
              </p:cNvPr>
              <p:cNvSpPr txBox="1">
                <a:spLocks noRot="1" noChangeAspect="1" noMove="1" noResize="1" noEditPoints="1" noAdjustHandles="1" noChangeArrowheads="1" noChangeShapeType="1" noTextEdit="1"/>
              </p:cNvSpPr>
              <p:nvPr/>
            </p:nvSpPr>
            <p:spPr>
              <a:xfrm>
                <a:off x="968811" y="2069597"/>
                <a:ext cx="718458" cy="844205"/>
              </a:xfrm>
              <a:prstGeom prst="rect">
                <a:avLst/>
              </a:prstGeom>
              <a:blipFill>
                <a:blip r:embed="rId8"/>
                <a:stretch>
                  <a:fillRect b="-2985"/>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57F6B1-0243-8E0B-648A-5D7C42956D9D}"/>
              </a:ext>
            </a:extLst>
          </p:cNvPr>
          <p:cNvSpPr/>
          <p:nvPr/>
        </p:nvSpPr>
        <p:spPr>
          <a:xfrm>
            <a:off x="3005377" y="47426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DFEE76D-DB4B-2805-A6EA-D9F4C1409751}"/>
              </a:ext>
            </a:extLst>
          </p:cNvPr>
          <p:cNvCxnSpPr>
            <a:cxnSpLocks/>
          </p:cNvCxnSpPr>
          <p:nvPr/>
        </p:nvCxnSpPr>
        <p:spPr>
          <a:xfrm flipH="1">
            <a:off x="3005377" y="4415031"/>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E43E99-BE22-A617-FA46-B68493B23A1D}"/>
              </a:ext>
            </a:extLst>
          </p:cNvPr>
          <p:cNvCxnSpPr>
            <a:cxnSpLocks/>
          </p:cNvCxnSpPr>
          <p:nvPr/>
        </p:nvCxnSpPr>
        <p:spPr>
          <a:xfrm>
            <a:off x="1951741" y="4415031"/>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B2A161-6925-0CDC-83C3-B3E26272E857}"/>
              </a:ext>
            </a:extLst>
          </p:cNvPr>
          <p:cNvCxnSpPr>
            <a:cxnSpLocks/>
            <a:endCxn id="28" idx="1"/>
          </p:cNvCxnSpPr>
          <p:nvPr/>
        </p:nvCxnSpPr>
        <p:spPr>
          <a:xfrm>
            <a:off x="7206279" y="364000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ADA803-B526-06BB-25D1-D90552ED1FC1}"/>
                  </a:ext>
                </a:extLst>
              </p:cNvPr>
              <p:cNvSpPr txBox="1"/>
              <p:nvPr/>
            </p:nvSpPr>
            <p:spPr>
              <a:xfrm>
                <a:off x="11372216" y="499464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7AADA803-B526-06BB-25D1-D90552ED1FC1}"/>
                  </a:ext>
                </a:extLst>
              </p:cNvPr>
              <p:cNvSpPr txBox="1">
                <a:spLocks noRot="1" noChangeAspect="1" noMove="1" noResize="1" noEditPoints="1" noAdjustHandles="1" noChangeArrowheads="1" noChangeShapeType="1" noTextEdit="1"/>
              </p:cNvSpPr>
              <p:nvPr/>
            </p:nvSpPr>
            <p:spPr>
              <a:xfrm>
                <a:off x="11372216" y="4994646"/>
                <a:ext cx="718458" cy="844205"/>
              </a:xfrm>
              <a:prstGeom prst="rect">
                <a:avLst/>
              </a:prstGeom>
              <a:blipFill>
                <a:blip r:embed="rId9"/>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9CB2C5-6A9D-4306-7FA9-2A3BB1EAB2BA}"/>
                  </a:ext>
                </a:extLst>
              </p:cNvPr>
              <p:cNvSpPr txBox="1"/>
              <p:nvPr/>
            </p:nvSpPr>
            <p:spPr>
              <a:xfrm>
                <a:off x="6404332" y="346934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EA9CB2C5-6A9D-4306-7FA9-2A3BB1EAB2BA}"/>
                  </a:ext>
                </a:extLst>
              </p:cNvPr>
              <p:cNvSpPr txBox="1">
                <a:spLocks noRot="1" noChangeAspect="1" noMove="1" noResize="1" noEditPoints="1" noAdjustHandles="1" noChangeArrowheads="1" noChangeShapeType="1" noTextEdit="1"/>
              </p:cNvSpPr>
              <p:nvPr/>
            </p:nvSpPr>
            <p:spPr>
              <a:xfrm>
                <a:off x="6404332" y="3469343"/>
                <a:ext cx="718458" cy="461665"/>
              </a:xfrm>
              <a:prstGeom prst="rect">
                <a:avLst/>
              </a:prstGeom>
              <a:blipFill>
                <a:blip r:embed="rId10"/>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01AF3D6D-3840-F31C-CEC5-F8CEB5AFE75D}"/>
              </a:ext>
            </a:extLst>
          </p:cNvPr>
          <p:cNvSpPr/>
          <p:nvPr/>
        </p:nvSpPr>
        <p:spPr>
          <a:xfrm>
            <a:off x="11398871" y="467274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CE08DD1-D3F2-013A-8EBA-AC8B9FED6675}"/>
              </a:ext>
            </a:extLst>
          </p:cNvPr>
          <p:cNvCxnSpPr>
            <a:cxnSpLocks/>
          </p:cNvCxnSpPr>
          <p:nvPr/>
        </p:nvCxnSpPr>
        <p:spPr>
          <a:xfrm flipH="1">
            <a:off x="7230471" y="4863636"/>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8C9DEF0-A0B6-E392-12CB-8EDB086884B3}"/>
                  </a:ext>
                </a:extLst>
              </p:cNvPr>
              <p:cNvSpPr txBox="1"/>
              <p:nvPr/>
            </p:nvSpPr>
            <p:spPr>
              <a:xfrm>
                <a:off x="9047268" y="487363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18C9DEF0-A0B6-E392-12CB-8EDB086884B3}"/>
                  </a:ext>
                </a:extLst>
              </p:cNvPr>
              <p:cNvSpPr txBox="1">
                <a:spLocks noRot="1" noChangeAspect="1" noMove="1" noResize="1" noEditPoints="1" noAdjustHandles="1" noChangeArrowheads="1" noChangeShapeType="1" noTextEdit="1"/>
              </p:cNvSpPr>
              <p:nvPr/>
            </p:nvSpPr>
            <p:spPr>
              <a:xfrm>
                <a:off x="9047268" y="4873634"/>
                <a:ext cx="718458" cy="707886"/>
              </a:xfrm>
              <a:prstGeom prst="rect">
                <a:avLst/>
              </a:prstGeom>
              <a:blipFill>
                <a:blip r:embed="rId11"/>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5D94B01-8465-BF39-09D4-65F8F153A2FA}"/>
                  </a:ext>
                </a:extLst>
              </p:cNvPr>
              <p:cNvSpPr txBox="1"/>
              <p:nvPr/>
            </p:nvSpPr>
            <p:spPr>
              <a:xfrm>
                <a:off x="5673778" y="31953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15D94B01-8465-BF39-09D4-65F8F153A2FA}"/>
                  </a:ext>
                </a:extLst>
              </p:cNvPr>
              <p:cNvSpPr txBox="1">
                <a:spLocks noRot="1" noChangeAspect="1" noMove="1" noResize="1" noEditPoints="1" noAdjustHandles="1" noChangeArrowheads="1" noChangeShapeType="1" noTextEdit="1"/>
              </p:cNvSpPr>
              <p:nvPr/>
            </p:nvSpPr>
            <p:spPr>
              <a:xfrm>
                <a:off x="5673778" y="3195303"/>
                <a:ext cx="718458" cy="707886"/>
              </a:xfrm>
              <a:prstGeom prst="rect">
                <a:avLst/>
              </a:prstGeom>
              <a:blipFill>
                <a:blip r:embed="rId12"/>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B1C1ED-3B0C-4A09-C966-AE2532B7E94F}"/>
                  </a:ext>
                </a:extLst>
              </p:cNvPr>
              <p:cNvSpPr txBox="1"/>
              <p:nvPr/>
            </p:nvSpPr>
            <p:spPr>
              <a:xfrm>
                <a:off x="6796100" y="484978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20B1C1ED-3B0C-4A09-C966-AE2532B7E94F}"/>
                  </a:ext>
                </a:extLst>
              </p:cNvPr>
              <p:cNvSpPr txBox="1">
                <a:spLocks noRot="1" noChangeAspect="1" noMove="1" noResize="1" noEditPoints="1" noAdjustHandles="1" noChangeArrowheads="1" noChangeShapeType="1" noTextEdit="1"/>
              </p:cNvSpPr>
              <p:nvPr/>
            </p:nvSpPr>
            <p:spPr>
              <a:xfrm>
                <a:off x="6796100" y="4849781"/>
                <a:ext cx="477613" cy="492443"/>
              </a:xfrm>
              <a:prstGeom prst="rect">
                <a:avLst/>
              </a:prstGeom>
              <a:blipFill>
                <a:blip r:embed="rId13"/>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B29E690-AC73-F2B9-BD8F-21149DB79CF6}"/>
              </a:ext>
            </a:extLst>
          </p:cNvPr>
          <p:cNvCxnSpPr>
            <a:cxnSpLocks/>
          </p:cNvCxnSpPr>
          <p:nvPr/>
        </p:nvCxnSpPr>
        <p:spPr>
          <a:xfrm>
            <a:off x="7230471" y="141299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E416FE2-35A1-EE25-9B9D-0DB0364D53F6}"/>
              </a:ext>
            </a:extLst>
          </p:cNvPr>
          <p:cNvSpPr/>
          <p:nvPr/>
        </p:nvSpPr>
        <p:spPr>
          <a:xfrm>
            <a:off x="7107649" y="354924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FF6C7162-DAF5-8ED9-6FBB-9010A849A490}"/>
              </a:ext>
            </a:extLst>
          </p:cNvPr>
          <p:cNvCxnSpPr>
            <a:cxnSpLocks/>
          </p:cNvCxnSpPr>
          <p:nvPr/>
        </p:nvCxnSpPr>
        <p:spPr>
          <a:xfrm>
            <a:off x="8174431" y="3004836"/>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4B4906B-C3BC-20E2-D8B8-A14AAB09240C}"/>
              </a:ext>
            </a:extLst>
          </p:cNvPr>
          <p:cNvCxnSpPr>
            <a:cxnSpLocks/>
          </p:cNvCxnSpPr>
          <p:nvPr/>
        </p:nvCxnSpPr>
        <p:spPr>
          <a:xfrm flipV="1">
            <a:off x="8174431" y="4092718"/>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702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2893100"/>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AF194EA-9F7F-1F1F-9485-F08DD2A106F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229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4093428"/>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p>
          <a:p>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This configuration is a </a:t>
            </a:r>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indicating </a:t>
            </a:r>
            <a:r>
              <a:rPr lang="en-US" sz="2600" b="1" dirty="0">
                <a:solidFill>
                  <a:srgbClr val="7030A0"/>
                </a:solidFill>
                <a:latin typeface="Calibri" panose="020F0502020204030204" pitchFamily="34" charset="0"/>
                <a:cs typeface="Calibri" panose="020F0502020204030204" pitchFamily="34" charset="0"/>
              </a:rPr>
              <a:t>stable 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158928" y="5917089"/>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158928" y="5917089"/>
                <a:ext cx="5528684" cy="906915"/>
              </a:xfrm>
              <a:prstGeom prst="rect">
                <a:avLst/>
              </a:prstGeom>
              <a:blipFill>
                <a:blip r:embed="rId11"/>
                <a:stretch>
                  <a:fillRect b="-2778"/>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50783C1E-3F3C-9FF1-B9DE-8817296393C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375CE5-0A08-3FFE-3849-E4F47B8CEAB2}"/>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233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1"/>
                <a:stretch>
                  <a:fillRect l="-1639" r="-1434" b="-287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3421214"/>
            <a:ext cx="6090888" cy="3436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C23DF5-1B96-B6CE-F8DA-18104F9FA28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102A5F-6E31-C9B0-75C4-5EDE58E00447}"/>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28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7"/>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9"/>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1"/>
                <a:stretch>
                  <a:fillRect l="-1639" r="-1434" b="-2875"/>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03B7B949-04F1-0C03-A72A-D90B96681804}"/>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D393A4-8CC3-4163-3274-0A42842D40BC}"/>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7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Other famous </a:t>
            </a:r>
            <a:r>
              <a:rPr lang="en-US" sz="3200" b="1" dirty="0">
                <a:solidFill>
                  <a:srgbClr val="C00000"/>
                </a:solidFill>
                <a:latin typeface="Calibri" panose="020F0502020204030204" pitchFamily="34" charset="0"/>
                <a:cs typeface="Calibri" panose="020F0502020204030204" pitchFamily="34" charset="0"/>
              </a:rPr>
              <a:t>trophic cascades:</a:t>
            </a: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9" name="Title 1">
            <a:extLst>
              <a:ext uri="{FF2B5EF4-FFF2-40B4-BE49-F238E27FC236}">
                <a16:creationId xmlns:a16="http://schemas.microsoft.com/office/drawing/2014/main" id="{A16D6242-1B9B-E6FA-5260-45667C1F878F}"/>
              </a:ext>
            </a:extLst>
          </p:cNvPr>
          <p:cNvSpPr txBox="1">
            <a:spLocks/>
          </p:cNvSpPr>
          <p:nvPr/>
        </p:nvSpPr>
        <p:spPr>
          <a:xfrm>
            <a:off x="4264945" y="1012523"/>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CA sea otters maintain kelp forest diversity by consuming herbivorous sea urchins. </a:t>
            </a:r>
            <a:r>
              <a:rPr lang="en-US" sz="1800" dirty="0">
                <a:latin typeface="Calibri" panose="020F0502020204030204" pitchFamily="34" charset="0"/>
                <a:cs typeface="Calibri" panose="020F0502020204030204" pitchFamily="34" charset="0"/>
              </a:rPr>
              <a:t>(Estes &amp; </a:t>
            </a:r>
            <a:r>
              <a:rPr lang="en-US" sz="1800" dirty="0" err="1">
                <a:latin typeface="Calibri" panose="020F0502020204030204" pitchFamily="34" charset="0"/>
                <a:cs typeface="Calibri" panose="020F0502020204030204" pitchFamily="34" charset="0"/>
              </a:rPr>
              <a:t>Duggins</a:t>
            </a:r>
            <a:r>
              <a:rPr lang="en-US" sz="1800" dirty="0">
                <a:latin typeface="Calibri" panose="020F0502020204030204" pitchFamily="34" charset="0"/>
                <a:cs typeface="Calibri" panose="020F0502020204030204" pitchFamily="34" charset="0"/>
              </a:rPr>
              <a:t> 1995</a:t>
            </a:r>
            <a:r>
              <a:rPr lang="en-US" sz="1800" i="1" dirty="0">
                <a:latin typeface="Calibri" panose="020F0502020204030204" pitchFamily="34" charset="0"/>
                <a:cs typeface="Calibri" panose="020F0502020204030204" pitchFamily="34" charset="0"/>
              </a:rPr>
              <a:t>. Ecological Monographs</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1EE6AA33-0A9F-8AB0-DD28-BC6943D44ACD}"/>
              </a:ext>
            </a:extLst>
          </p:cNvPr>
          <p:cNvSpPr txBox="1">
            <a:spLocks/>
          </p:cNvSpPr>
          <p:nvPr/>
        </p:nvSpPr>
        <p:spPr>
          <a:xfrm>
            <a:off x="4264945" y="2719615"/>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Starfish maintain diversity in Pacific intertidal by consuming space-dominating mussels. </a:t>
            </a:r>
            <a:r>
              <a:rPr lang="en-US" sz="1800" dirty="0">
                <a:latin typeface="Calibri" panose="020F0502020204030204" pitchFamily="34" charset="0"/>
                <a:cs typeface="Calibri" panose="020F0502020204030204" pitchFamily="34" charset="0"/>
              </a:rPr>
              <a:t>(Paine 1966 </a:t>
            </a:r>
            <a:r>
              <a:rPr lang="en-US" sz="1800" i="1" dirty="0">
                <a:latin typeface="Calibri" panose="020F0502020204030204" pitchFamily="34" charset="0"/>
                <a:cs typeface="Calibri" panose="020F0502020204030204" pitchFamily="34" charset="0"/>
              </a:rPr>
              <a:t>The American </a:t>
            </a:r>
            <a:r>
              <a:rPr lang="en-US" sz="1800" dirty="0">
                <a:latin typeface="Calibri" panose="020F0502020204030204" pitchFamily="34" charset="0"/>
                <a:cs typeface="Calibri" panose="020F0502020204030204" pitchFamily="34" charset="0"/>
              </a:rPr>
              <a:t>Naturalist)</a:t>
            </a:r>
            <a:endParaRPr lang="en-US" sz="1800" b="1" dirty="0">
              <a:solidFill>
                <a:srgbClr val="C00000"/>
              </a:solidFill>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39E4386D-A1C1-377E-B5FC-CB034B46EB5F}"/>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9886950" y="4855279"/>
            <a:ext cx="2305050" cy="194808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990DE399-CB22-B6AF-C6A9-9BCA0AC8B6B8}"/>
              </a:ext>
            </a:extLst>
          </p:cNvPr>
          <p:cNvSpPr txBox="1">
            <a:spLocks/>
          </p:cNvSpPr>
          <p:nvPr/>
        </p:nvSpPr>
        <p:spPr>
          <a:xfrm>
            <a:off x="4264945" y="4274811"/>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Yellowstone wolves promote willow recovery by consuming </a:t>
            </a:r>
            <a:r>
              <a:rPr lang="en-US" sz="2200" dirty="0" err="1">
                <a:latin typeface="Calibri" panose="020F0502020204030204" pitchFamily="34" charset="0"/>
                <a:cs typeface="Calibri" panose="020F0502020204030204" pitchFamily="34" charset="0"/>
              </a:rPr>
              <a:t>overbrowsing</a:t>
            </a:r>
            <a:r>
              <a:rPr lang="en-US" sz="2200" dirty="0">
                <a:latin typeface="Calibri" panose="020F0502020204030204" pitchFamily="34" charset="0"/>
                <a:cs typeface="Calibri" panose="020F0502020204030204" pitchFamily="34" charset="0"/>
              </a:rPr>
              <a:t> elk </a:t>
            </a:r>
            <a:r>
              <a:rPr lang="en-US" sz="1800" dirty="0">
                <a:latin typeface="Calibri" panose="020F0502020204030204" pitchFamily="34" charset="0"/>
                <a:cs typeface="Calibri" panose="020F0502020204030204" pitchFamily="34" charset="0"/>
              </a:rPr>
              <a:t>(Ripple &amp; </a:t>
            </a:r>
            <a:r>
              <a:rPr lang="en-US" sz="1800" dirty="0" err="1">
                <a:latin typeface="Calibri" panose="020F0502020204030204" pitchFamily="34" charset="0"/>
                <a:cs typeface="Calibri" panose="020F0502020204030204" pitchFamily="34" charset="0"/>
              </a:rPr>
              <a:t>Beschta</a:t>
            </a:r>
            <a:r>
              <a:rPr lang="en-US" sz="1800" dirty="0">
                <a:latin typeface="Calibri" panose="020F0502020204030204" pitchFamily="34" charset="0"/>
                <a:cs typeface="Calibri" panose="020F0502020204030204" pitchFamily="34" charset="0"/>
              </a:rPr>
              <a:t> 2005. </a:t>
            </a:r>
            <a:r>
              <a:rPr lang="en-US" sz="1800" i="1" dirty="0">
                <a:latin typeface="Calibri" panose="020F0502020204030204" pitchFamily="34" charset="0"/>
                <a:cs typeface="Calibri" panose="020F0502020204030204" pitchFamily="34" charset="0"/>
              </a:rPr>
              <a:t>Forest Ecology &amp; Management</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9D984ADD-FBD1-5EC4-A4DA-444C3EB8C37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7BDC621-CA22-B03B-F65E-89FD9B66E9A8}"/>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954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2"/>
                <a:stretch>
                  <a:fillRect t="-3175" b="-793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F866269-B895-5F83-29C5-0EB63A2EE05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ABD19F0-08D4-5BB0-D96D-0E63F64F7F79}"/>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507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2"/>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3"/>
                <a:stretch>
                  <a:fillRect t="-1667" b="-1166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70BEE10D-E25C-0531-3BB1-EEF0050FAD23}"/>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32B9F7-89FF-07ED-E65F-EAB091B23D5B}"/>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110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2"/>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141986" y="5334236"/>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141986" y="5334236"/>
                <a:ext cx="6479207" cy="738536"/>
              </a:xfrm>
              <a:prstGeom prst="rect">
                <a:avLst/>
              </a:prstGeom>
              <a:blipFill>
                <a:blip r:embed="rId13"/>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9561CB-276C-42AF-20C3-1110FC6E32A7}"/>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3B9561CB-276C-42AF-20C3-1110FC6E32A7}"/>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4"/>
                <a:stretch>
                  <a:fillRect t="-1667" b="-11667"/>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736BE76F-09D9-2AC8-C0FB-D68A469F80D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E8C46B-0E60-E599-6C13-8FD3DD3EDC4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2391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242FB6-04F0-E7FB-4902-9E13B708E7A8}"/>
                  </a:ext>
                </a:extLst>
              </p:cNvPr>
              <p:cNvSpPr txBox="1"/>
              <p:nvPr/>
            </p:nvSpPr>
            <p:spPr>
              <a:xfrm>
                <a:off x="-2187837" y="607074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67242FB6-04F0-E7FB-4902-9E13B708E7A8}"/>
                  </a:ext>
                </a:extLst>
              </p:cNvPr>
              <p:cNvSpPr txBox="1">
                <a:spLocks noRot="1" noChangeAspect="1" noMove="1" noResize="1" noEditPoints="1" noAdjustHandles="1" noChangeArrowheads="1" noChangeShapeType="1" noTextEdit="1"/>
              </p:cNvSpPr>
              <p:nvPr/>
            </p:nvSpPr>
            <p:spPr>
              <a:xfrm>
                <a:off x="-2187837" y="6070741"/>
                <a:ext cx="6479207" cy="738728"/>
              </a:xfrm>
              <a:prstGeom prst="rect">
                <a:avLst/>
              </a:prstGeom>
              <a:blipFill>
                <a:blip r:embed="rId12"/>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9E1D62-6BDB-55B4-CD8D-3797972EB60E}"/>
                  </a:ext>
                </a:extLst>
              </p:cNvPr>
              <p:cNvSpPr txBox="1"/>
              <p:nvPr/>
            </p:nvSpPr>
            <p:spPr>
              <a:xfrm>
                <a:off x="-1041569" y="350189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D99E1D62-6BDB-55B4-CD8D-3797972EB60E}"/>
                  </a:ext>
                </a:extLst>
              </p:cNvPr>
              <p:cNvSpPr txBox="1">
                <a:spLocks noRot="1" noChangeAspect="1" noMove="1" noResize="1" noEditPoints="1" noAdjustHandles="1" noChangeArrowheads="1" noChangeShapeType="1" noTextEdit="1"/>
              </p:cNvSpPr>
              <p:nvPr/>
            </p:nvSpPr>
            <p:spPr>
              <a:xfrm>
                <a:off x="-1041569" y="3501892"/>
                <a:ext cx="6479207" cy="793359"/>
              </a:xfrm>
              <a:prstGeom prst="rect">
                <a:avLst/>
              </a:prstGeom>
              <a:blipFill>
                <a:blip r:embed="rId13"/>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5F52D6-959C-7B7B-4364-94F6610A0385}"/>
                  </a:ext>
                </a:extLst>
              </p:cNvPr>
              <p:cNvSpPr txBox="1"/>
              <p:nvPr/>
            </p:nvSpPr>
            <p:spPr>
              <a:xfrm>
                <a:off x="-1141986" y="5237251"/>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9" name="TextBox 18">
                <a:extLst>
                  <a:ext uri="{FF2B5EF4-FFF2-40B4-BE49-F238E27FC236}">
                    <a16:creationId xmlns:a16="http://schemas.microsoft.com/office/drawing/2014/main" id="{F95F52D6-959C-7B7B-4364-94F6610A0385}"/>
                  </a:ext>
                </a:extLst>
              </p:cNvPr>
              <p:cNvSpPr txBox="1">
                <a:spLocks noRot="1" noChangeAspect="1" noMove="1" noResize="1" noEditPoints="1" noAdjustHandles="1" noChangeArrowheads="1" noChangeShapeType="1" noTextEdit="1"/>
              </p:cNvSpPr>
              <p:nvPr/>
            </p:nvSpPr>
            <p:spPr>
              <a:xfrm>
                <a:off x="-1141986" y="5237251"/>
                <a:ext cx="6479207" cy="738536"/>
              </a:xfrm>
              <a:prstGeom prst="rect">
                <a:avLst/>
              </a:prstGeom>
              <a:blipFill>
                <a:blip r:embed="rId14"/>
                <a:stretch>
                  <a:fillRect t="-339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A267B8-CFFF-6C3C-99F7-FD5AE7AF3C63}"/>
                  </a:ext>
                </a:extLst>
              </p:cNvPr>
              <p:cNvSpPr txBox="1"/>
              <p:nvPr/>
            </p:nvSpPr>
            <p:spPr>
              <a:xfrm>
                <a:off x="-1041569" y="437360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20" name="TextBox 19">
                <a:extLst>
                  <a:ext uri="{FF2B5EF4-FFF2-40B4-BE49-F238E27FC236}">
                    <a16:creationId xmlns:a16="http://schemas.microsoft.com/office/drawing/2014/main" id="{00A267B8-CFFF-6C3C-99F7-FD5AE7AF3C63}"/>
                  </a:ext>
                </a:extLst>
              </p:cNvPr>
              <p:cNvSpPr txBox="1">
                <a:spLocks noRot="1" noChangeAspect="1" noMove="1" noResize="1" noEditPoints="1" noAdjustHandles="1" noChangeArrowheads="1" noChangeShapeType="1" noTextEdit="1"/>
              </p:cNvSpPr>
              <p:nvPr/>
            </p:nvSpPr>
            <p:spPr>
              <a:xfrm>
                <a:off x="-1041569" y="4373609"/>
                <a:ext cx="6479207" cy="738728"/>
              </a:xfrm>
              <a:prstGeom prst="rect">
                <a:avLst/>
              </a:prstGeom>
              <a:blipFill>
                <a:blip r:embed="rId15"/>
                <a:stretch>
                  <a:fillRect t="-3390" b="-1186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3044B87-C7D5-70BD-6C16-86DBC93633B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2BF95C3-D7CD-1B87-5DE9-F2F93BBECDFE}"/>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E51844B-29F8-6941-74EE-BF750708442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FDCBE7-516F-CE2F-6FA1-19701CFD9E5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5281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2"/>
                <a:stretch>
                  <a:fillRect b="-281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C2D72CC-B850-0F00-DDC9-208713B56AFD}"/>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87609F0-2F2C-C79E-7747-2559E9C5D3D6}"/>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1B4D68-7541-926E-1574-80F988A0489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7C58A5-068F-871F-A658-F70BDD4EF2D6}"/>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309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2"/>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3"/>
                <a:stretch>
                  <a:fillRect b="-606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EA00FEC-3FD7-AA95-4B4D-9ED44C5EC902}"/>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40476D0-3D5E-BEFA-8E85-76799B185ED0}"/>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B88519-00EE-B28C-A27D-D0BFA3A7446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CA8324-CB23-B88E-041E-89D4DD1D392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5202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2"/>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89234" y="5750577"/>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89234" y="5750577"/>
                <a:ext cx="6151418" cy="830868"/>
              </a:xfrm>
              <a:prstGeom prst="rect">
                <a:avLst/>
              </a:prstGeom>
              <a:blipFill>
                <a:blip r:embed="rId14"/>
                <a:stretch>
                  <a:fillRect b="-4478"/>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EA56F9-0D9F-0B2A-06E4-0F22F253EA20}"/>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AE8662-527E-A7A6-AFCE-B12B7FAE56B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4839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1"/>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6657" y="3397264"/>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6657" y="3397264"/>
                <a:ext cx="6151418" cy="885692"/>
              </a:xfrm>
              <a:prstGeom prst="rect">
                <a:avLst/>
              </a:prstGeom>
              <a:blipFill>
                <a:blip r:embed="rId12"/>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3468" y="4348074"/>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3468" y="4348074"/>
                <a:ext cx="6151418" cy="831061"/>
              </a:xfrm>
              <a:prstGeom prst="rect">
                <a:avLst/>
              </a:prstGeom>
              <a:blipFill>
                <a:blip r:embed="rId13"/>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52715" y="5196265"/>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52715" y="5196265"/>
                <a:ext cx="6151418" cy="830868"/>
              </a:xfrm>
              <a:prstGeom prst="rect">
                <a:avLst/>
              </a:prstGeom>
              <a:blipFill>
                <a:blip r:embed="rId14"/>
                <a:stretch>
                  <a:fillRect b="-597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1D89DC-BCBA-2CF4-C365-BD1A6D16522D}"/>
                  </a:ext>
                </a:extLst>
              </p:cNvPr>
              <p:cNvSpPr txBox="1"/>
              <p:nvPr/>
            </p:nvSpPr>
            <p:spPr>
              <a:xfrm>
                <a:off x="-2080725" y="604426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851D89DC-BCBA-2CF4-C365-BD1A6D16522D}"/>
                  </a:ext>
                </a:extLst>
              </p:cNvPr>
              <p:cNvSpPr txBox="1">
                <a:spLocks noRot="1" noChangeAspect="1" noMove="1" noResize="1" noEditPoints="1" noAdjustHandles="1" noChangeArrowheads="1" noChangeShapeType="1" noTextEdit="1"/>
              </p:cNvSpPr>
              <p:nvPr/>
            </p:nvSpPr>
            <p:spPr>
              <a:xfrm>
                <a:off x="-2080725" y="6044263"/>
                <a:ext cx="6151418" cy="822726"/>
              </a:xfrm>
              <a:prstGeom prst="rect">
                <a:avLst/>
              </a:prstGeom>
              <a:blipFill>
                <a:blip r:embed="rId15"/>
                <a:stretch>
                  <a:fillRect b="-6154"/>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4B0BB969-219F-265A-44B9-D121F81BA5D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E83449C-4802-4350-49F9-E664CE97B164}"/>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579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3"/>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4"/>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6"/>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7"/>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8"/>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9"/>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10"/>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80076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r>
                  <a:rPr lang="en-US" sz="2600" dirty="0"/>
                  <a:t>Results replicate graphical approach!</a:t>
                </a: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800767"/>
              </a:xfrm>
              <a:prstGeom prst="rect">
                <a:avLst/>
              </a:prstGeom>
              <a:blipFill>
                <a:blip r:embed="rId11"/>
                <a:stretch>
                  <a:fillRect l="-1639" t="-226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44B0F6A-5903-FE6E-0691-6E6ADF1A0703}"/>
              </a:ext>
            </a:extLst>
          </p:cNvPr>
          <p:cNvCxnSpPr>
            <a:cxnSpLocks/>
          </p:cNvCxnSpPr>
          <p:nvPr/>
        </p:nvCxnSpPr>
        <p:spPr>
          <a:xfrm flipH="1" flipV="1">
            <a:off x="8739697" y="507983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5843659-B9D9-3B44-D289-F7FA25512E8C}"/>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46E133F-64F7-519D-23A5-44D4C0D80FC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925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810101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10"/>
                <a:stretch>
                  <a:fillRect b="-2778"/>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3F7FBFC-9003-DDFE-B5FA-43EB13EAA107}"/>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479751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10"/>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D65A0FC-7346-874E-55F4-242476755068}"/>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9" name="TextBox 18">
                <a:extLst>
                  <a:ext uri="{FF2B5EF4-FFF2-40B4-BE49-F238E27FC236}">
                    <a16:creationId xmlns:a16="http://schemas.microsoft.com/office/drawing/2014/main" id="{CD65A0FC-7346-874E-55F4-242476755068}"/>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1"/>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2"/>
                <a:stretch>
                  <a:fillRect t="-3077" b="-9231"/>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653A149E-765C-BCBC-91FC-23219DE61A9F}"/>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19044591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10"/>
                <a:stretch>
                  <a:fillRect b="-2778"/>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A4CF70F-C04F-3487-5D52-DF0082BD998B}"/>
              </a:ext>
            </a:extLst>
          </p:cNvPr>
          <p:cNvSpPr txBox="1"/>
          <p:nvPr/>
        </p:nvSpPr>
        <p:spPr>
          <a:xfrm>
            <a:off x="120854" y="5291005"/>
            <a:ext cx="6045537" cy="1323439"/>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Helvetica" pitchFamily="2" charset="0"/>
              </a:rPr>
              <a:t>Species coexist stably but </a:t>
            </a:r>
            <a:r>
              <a:rPr lang="en-US" sz="2000" b="1" dirty="0">
                <a:solidFill>
                  <a:srgbClr val="7030A0"/>
                </a:solidFill>
                <a:effectLst/>
                <a:latin typeface="Helvetica" pitchFamily="2" charset="0"/>
              </a:rPr>
              <a:t>below carrying capacity </a:t>
            </a:r>
            <a:r>
              <a:rPr lang="en-US" sz="2000" dirty="0">
                <a:effectLst/>
                <a:latin typeface="Helvetica" pitchFamily="2" charset="0"/>
              </a:rPr>
              <a:t>for each individual population.</a:t>
            </a:r>
          </a:p>
          <a:p>
            <a:pPr marL="342900" indent="-342900">
              <a:buFont typeface="Arial" panose="020B0604020202020204" pitchFamily="34" charset="0"/>
              <a:buChar char="•"/>
            </a:pPr>
            <a:r>
              <a:rPr lang="en-US" sz="2000" b="1" dirty="0">
                <a:solidFill>
                  <a:srgbClr val="7030A0"/>
                </a:solidFill>
                <a:latin typeface="Helvetica" pitchFamily="2" charset="0"/>
              </a:rPr>
              <a:t>Intraspecific</a:t>
            </a:r>
            <a:r>
              <a:rPr lang="en-US" sz="2000" dirty="0">
                <a:latin typeface="Helvetica" pitchFamily="2" charset="0"/>
              </a:rPr>
              <a:t> competition is stronger than </a:t>
            </a:r>
            <a:r>
              <a:rPr lang="en-US" sz="2000" b="1" dirty="0">
                <a:solidFill>
                  <a:srgbClr val="7030A0"/>
                </a:solidFill>
                <a:latin typeface="Helvetica" pitchFamily="2" charset="0"/>
              </a:rPr>
              <a:t>interspecific</a:t>
            </a:r>
            <a:r>
              <a:rPr lang="en-US" sz="2000" dirty="0">
                <a:latin typeface="Helvetica" pitchFamily="2" charset="0"/>
              </a:rPr>
              <a:t> competition.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4908B1-C541-4AFD-C668-8C7FE75712E1}"/>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4" name="TextBox 13">
                <a:extLst>
                  <a:ext uri="{FF2B5EF4-FFF2-40B4-BE49-F238E27FC236}">
                    <a16:creationId xmlns:a16="http://schemas.microsoft.com/office/drawing/2014/main" id="{F84908B1-C541-4AFD-C668-8C7FE75712E1}"/>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2"/>
                <a:stretch>
                  <a:fillRect t="-9375" b="-37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160569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085DAD-E20B-853C-2E52-10A9C874200E}"/>
                  </a:ext>
                </a:extLst>
              </p:cNvPr>
              <p:cNvSpPr txBox="1"/>
              <p:nvPr/>
            </p:nvSpPr>
            <p:spPr>
              <a:xfrm>
                <a:off x="8714224" y="345806"/>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F085DAD-E20B-853C-2E52-10A9C874200E}"/>
                  </a:ext>
                </a:extLst>
              </p:cNvPr>
              <p:cNvSpPr txBox="1">
                <a:spLocks noRot="1" noChangeAspect="1" noMove="1" noResize="1" noEditPoints="1" noAdjustHandles="1" noChangeArrowheads="1" noChangeShapeType="1" noTextEdit="1"/>
              </p:cNvSpPr>
              <p:nvPr/>
            </p:nvSpPr>
            <p:spPr>
              <a:xfrm>
                <a:off x="8714224" y="345806"/>
                <a:ext cx="4663381" cy="400110"/>
              </a:xfrm>
              <a:prstGeom prst="rect">
                <a:avLst/>
              </a:prstGeom>
              <a:blipFill>
                <a:blip r:embed="rId3"/>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0BC977-8CA7-57E7-708A-89B738CD7302}"/>
                  </a:ext>
                </a:extLst>
              </p:cNvPr>
              <p:cNvSpPr txBox="1"/>
              <p:nvPr/>
            </p:nvSpPr>
            <p:spPr>
              <a:xfrm>
                <a:off x="5733740" y="138570"/>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6" name="TextBox 5">
                <a:extLst>
                  <a:ext uri="{FF2B5EF4-FFF2-40B4-BE49-F238E27FC236}">
                    <a16:creationId xmlns:a16="http://schemas.microsoft.com/office/drawing/2014/main" id="{1D0BC977-8CA7-57E7-708A-89B738CD7302}"/>
                  </a:ext>
                </a:extLst>
              </p:cNvPr>
              <p:cNvSpPr txBox="1">
                <a:spLocks noRot="1" noChangeAspect="1" noMove="1" noResize="1" noEditPoints="1" noAdjustHandles="1" noChangeArrowheads="1" noChangeShapeType="1" noTextEdit="1"/>
              </p:cNvSpPr>
              <p:nvPr/>
            </p:nvSpPr>
            <p:spPr>
              <a:xfrm>
                <a:off x="5733740" y="138570"/>
                <a:ext cx="4663381" cy="814582"/>
              </a:xfrm>
              <a:prstGeom prst="rect">
                <a:avLst/>
              </a:prstGeom>
              <a:blipFill>
                <a:blip r:embed="rId4"/>
                <a:stretch>
                  <a:fillRect t="-3125" b="-10938"/>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DD67277-26BC-365D-B0EF-1BB0AB6FD9E7}"/>
              </a:ext>
            </a:extLst>
          </p:cNvPr>
          <p:cNvSpPr txBox="1"/>
          <p:nvPr/>
        </p:nvSpPr>
        <p:spPr>
          <a:xfrm>
            <a:off x="198971" y="0"/>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a:t>
            </a:r>
            <a:r>
              <a:rPr lang="en-US" sz="2600" dirty="0">
                <a:latin typeface="Calibri" panose="020F0502020204030204" pitchFamily="34" charset="0"/>
                <a:cs typeface="Calibri" panose="020F0502020204030204" pitchFamily="34" charset="0"/>
              </a:rPr>
              <a:t>:</a:t>
            </a:r>
          </a:p>
        </p:txBody>
      </p:sp>
      <p:pic>
        <p:nvPicPr>
          <p:cNvPr id="9" name="Picture 8" descr="A graph of a function&#10;&#10;Description automatically generated">
            <a:extLst>
              <a:ext uri="{FF2B5EF4-FFF2-40B4-BE49-F238E27FC236}">
                <a16:creationId xmlns:a16="http://schemas.microsoft.com/office/drawing/2014/main" id="{1E671F7F-7F89-8409-A5E0-5F6E33E8E913}"/>
              </a:ext>
            </a:extLst>
          </p:cNvPr>
          <p:cNvPicPr>
            <a:picLocks noChangeAspect="1"/>
          </p:cNvPicPr>
          <p:nvPr/>
        </p:nvPicPr>
        <p:blipFill>
          <a:blip r:embed="rId5"/>
          <a:stretch>
            <a:fillRect/>
          </a:stretch>
        </p:blipFill>
        <p:spPr>
          <a:xfrm>
            <a:off x="1260510" y="960598"/>
            <a:ext cx="9670980" cy="5897402"/>
          </a:xfrm>
          <a:prstGeom prst="rect">
            <a:avLst/>
          </a:prstGeom>
        </p:spPr>
      </p:pic>
    </p:spTree>
    <p:extLst>
      <p:ext uri="{BB962C8B-B14F-4D97-AF65-F5344CB8AC3E}">
        <p14:creationId xmlns:p14="http://schemas.microsoft.com/office/powerpoint/2010/main" val="24465482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4"/>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5"/>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6"/>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8"/>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9"/>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0"/>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53455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0E6DBF-8C5A-833F-4F1C-9E99B2822739}"/>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a:solidFill>
                                <a:srgbClr val="7030A0"/>
                              </a:solidFill>
                              <a:latin typeface="Cambria Math" panose="02040503050406030204" pitchFamily="18" charset="0"/>
                            </a:rPr>
                            <m:t>𝟏</m:t>
                          </m:r>
                        </m:sub>
                      </m:sSub>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a:solidFill>
                            <a:srgbClr val="7030A0"/>
                          </a:solidFill>
                          <a:latin typeface="Cambria Math" panose="02040503050406030204" pitchFamily="18" charset="0"/>
                        </a:rPr>
                        <m:t>𝟎</m:t>
                      </m:r>
                    </m:oMath>
                  </m:oMathPara>
                </a14:m>
                <a:endParaRPr lang="en-US" sz="2600" b="1" dirty="0">
                  <a:solidFill>
                    <a:srgbClr val="7030A0"/>
                  </a:solidFill>
                  <a:effectLst/>
                  <a:latin typeface="Helvetica" pitchFamily="2" charset="0"/>
                </a:endParaRPr>
              </a:p>
            </p:txBody>
          </p:sp>
        </mc:Choice>
        <mc:Fallback xmlns="">
          <p:sp>
            <p:nvSpPr>
              <p:cNvPr id="9" name="TextBox 8">
                <a:extLst>
                  <a:ext uri="{FF2B5EF4-FFF2-40B4-BE49-F238E27FC236}">
                    <a16:creationId xmlns:a16="http://schemas.microsoft.com/office/drawing/2014/main" id="{EA0E6DBF-8C5A-833F-4F1C-9E99B2822739}"/>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3"/>
                <a:stretch>
                  <a:fillRect t="-3883"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5"/>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6"/>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7"/>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8"/>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9"/>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10"/>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9EF4711-1F92-0150-DA51-ABDACAE698DE}"/>
              </a:ext>
            </a:extLst>
          </p:cNvPr>
          <p:cNvCxnSpPr>
            <a:cxnSpLocks/>
          </p:cNvCxnSpPr>
          <p:nvPr/>
        </p:nvCxnSpPr>
        <p:spPr>
          <a:xfrm>
            <a:off x="8830405" y="3191330"/>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83994C-DD59-EA22-F5BA-3D5682DD3111}"/>
              </a:ext>
            </a:extLst>
          </p:cNvPr>
          <p:cNvCxnSpPr>
            <a:cxnSpLocks/>
          </p:cNvCxnSpPr>
          <p:nvPr/>
        </p:nvCxnSpPr>
        <p:spPr>
          <a:xfrm flipH="1">
            <a:off x="8461494" y="316662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DE193A-CD94-0F98-DCCF-71800DE8068F}"/>
              </a:ext>
            </a:extLst>
          </p:cNvPr>
          <p:cNvCxnSpPr>
            <a:cxnSpLocks/>
          </p:cNvCxnSpPr>
          <p:nvPr/>
        </p:nvCxnSpPr>
        <p:spPr>
          <a:xfrm flipH="1">
            <a:off x="8408246" y="3186337"/>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F3F342-41C9-0DC2-7DCC-A68634143F23}"/>
              </a:ext>
            </a:extLst>
          </p:cNvPr>
          <p:cNvCxnSpPr>
            <a:cxnSpLocks/>
          </p:cNvCxnSpPr>
          <p:nvPr/>
        </p:nvCxnSpPr>
        <p:spPr>
          <a:xfrm flipV="1">
            <a:off x="6406484" y="5022689"/>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A13D31-9B1E-4A44-3D51-5AB11F82282E}"/>
              </a:ext>
            </a:extLst>
          </p:cNvPr>
          <p:cNvCxnSpPr>
            <a:cxnSpLocks/>
          </p:cNvCxnSpPr>
          <p:nvPr/>
        </p:nvCxnSpPr>
        <p:spPr>
          <a:xfrm>
            <a:off x="6406706" y="5472416"/>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44A4EA-0D12-8AC9-C31F-67D88AEF7DF2}"/>
              </a:ext>
            </a:extLst>
          </p:cNvPr>
          <p:cNvCxnSpPr>
            <a:cxnSpLocks/>
          </p:cNvCxnSpPr>
          <p:nvPr/>
        </p:nvCxnSpPr>
        <p:spPr>
          <a:xfrm flipV="1">
            <a:off x="6437542" y="5022689"/>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B23978-3F50-6919-558D-0C44D4DB764E}"/>
              </a:ext>
            </a:extLst>
          </p:cNvPr>
          <p:cNvCxnSpPr>
            <a:cxnSpLocks/>
          </p:cNvCxnSpPr>
          <p:nvPr/>
        </p:nvCxnSpPr>
        <p:spPr>
          <a:xfrm>
            <a:off x="7069989" y="3894128"/>
            <a:ext cx="0" cy="4725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D8097B-A472-A5C2-172C-C68405F222EE}"/>
              </a:ext>
            </a:extLst>
          </p:cNvPr>
          <p:cNvCxnSpPr>
            <a:cxnSpLocks/>
          </p:cNvCxnSpPr>
          <p:nvPr/>
        </p:nvCxnSpPr>
        <p:spPr>
          <a:xfrm>
            <a:off x="7069989" y="3894128"/>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134FCC5-2BFE-8470-B208-FDD891F942D4}"/>
              </a:ext>
            </a:extLst>
          </p:cNvPr>
          <p:cNvCxnSpPr>
            <a:cxnSpLocks/>
          </p:cNvCxnSpPr>
          <p:nvPr/>
        </p:nvCxnSpPr>
        <p:spPr>
          <a:xfrm>
            <a:off x="7118396" y="3908649"/>
            <a:ext cx="334172" cy="4153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289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1CB9-578B-5460-B095-BD7D16D1BA93}"/>
              </a:ext>
            </a:extLst>
          </p:cNvPr>
          <p:cNvSpPr>
            <a:spLocks noGrp="1"/>
          </p:cNvSpPr>
          <p:nvPr>
            <p:ph type="title"/>
          </p:nvPr>
        </p:nvSpPr>
        <p:spPr/>
        <p:txBody>
          <a:bodyPr/>
          <a:lstStyle/>
          <a:p>
            <a:endParaRPr lang="en-US"/>
          </a:p>
        </p:txBody>
      </p:sp>
      <p:pic>
        <p:nvPicPr>
          <p:cNvPr id="7" name="Content Placeholder 6" descr="A graph of a function&#10;&#10;Description automatically generated">
            <a:extLst>
              <a:ext uri="{FF2B5EF4-FFF2-40B4-BE49-F238E27FC236}">
                <a16:creationId xmlns:a16="http://schemas.microsoft.com/office/drawing/2014/main" id="{B0A6A030-0153-A593-3BD9-6A7AEBE6D50B}"/>
              </a:ext>
            </a:extLst>
          </p:cNvPr>
          <p:cNvPicPr>
            <a:picLocks noGrp="1" noChangeAspect="1"/>
          </p:cNvPicPr>
          <p:nvPr>
            <p:ph idx="1"/>
          </p:nvPr>
        </p:nvPicPr>
        <p:blipFill>
          <a:blip r:embed="rId3"/>
          <a:stretch>
            <a:fillRect/>
          </a:stretch>
        </p:blipFill>
        <p:spPr>
          <a:xfrm>
            <a:off x="1649690" y="1302875"/>
            <a:ext cx="9109691" cy="5555125"/>
          </a:xfrm>
        </p:spPr>
      </p:pic>
      <p:sp>
        <p:nvSpPr>
          <p:cNvPr id="4" name="TextBox 3">
            <a:extLst>
              <a:ext uri="{FF2B5EF4-FFF2-40B4-BE49-F238E27FC236}">
                <a16:creationId xmlns:a16="http://schemas.microsoft.com/office/drawing/2014/main" id="{3714B3D8-FCF9-4EF0-A3FC-A3311B49F363}"/>
              </a:ext>
            </a:extLst>
          </p:cNvPr>
          <p:cNvSpPr txBox="1"/>
          <p:nvPr/>
        </p:nvSpPr>
        <p:spPr>
          <a:xfrm>
            <a:off x="124422" y="219372"/>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DF3526-C20D-2149-E0B0-76ECD74764F5}"/>
                  </a:ext>
                </a:extLst>
              </p:cNvPr>
              <p:cNvSpPr txBox="1"/>
              <p:nvPr/>
            </p:nvSpPr>
            <p:spPr>
              <a:xfrm>
                <a:off x="6096000" y="365125"/>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5" name="TextBox 4">
                <a:extLst>
                  <a:ext uri="{FF2B5EF4-FFF2-40B4-BE49-F238E27FC236}">
                    <a16:creationId xmlns:a16="http://schemas.microsoft.com/office/drawing/2014/main" id="{39DF3526-C20D-2149-E0B0-76ECD74764F5}"/>
                  </a:ext>
                </a:extLst>
              </p:cNvPr>
              <p:cNvSpPr txBox="1">
                <a:spLocks noRot="1" noChangeAspect="1" noMove="1" noResize="1" noEditPoints="1" noAdjustHandles="1" noChangeArrowheads="1" noChangeShapeType="1" noTextEdit="1"/>
              </p:cNvSpPr>
              <p:nvPr/>
            </p:nvSpPr>
            <p:spPr>
              <a:xfrm>
                <a:off x="6096000" y="365125"/>
                <a:ext cx="4663381" cy="814582"/>
              </a:xfrm>
              <a:prstGeom prst="rect">
                <a:avLst/>
              </a:prstGeom>
              <a:blipFill>
                <a:blip r:embed="rId4"/>
                <a:stretch>
                  <a:fillRect t="-1515" b="-90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297916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4"/>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6"/>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8"/>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9"/>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0"/>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08016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4"/>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6"/>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8"/>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9"/>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0"/>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F0A14A-32E6-57A2-902E-F72C2FC00356}"/>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smtClean="0">
                          <a:solidFill>
                            <a:srgbClr val="7030A0"/>
                          </a:solidFill>
                          <a:latin typeface="Cambria Math" panose="02040503050406030204" pitchFamily="18" charset="0"/>
                        </a:rPr>
                        <m:t>𝟎</m:t>
                      </m:r>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smtClean="0">
                              <a:solidFill>
                                <a:srgbClr val="7030A0"/>
                              </a:solidFill>
                              <a:latin typeface="Cambria Math" panose="02040503050406030204" pitchFamily="18" charset="0"/>
                            </a:rPr>
                            <m:t>𝟐</m:t>
                          </m:r>
                        </m:sub>
                      </m:sSub>
                    </m:oMath>
                  </m:oMathPara>
                </a14:m>
                <a:endParaRPr lang="en-US" sz="2600" b="1" dirty="0">
                  <a:solidFill>
                    <a:srgbClr val="7030A0"/>
                  </a:solidFill>
                  <a:effectLst/>
                  <a:latin typeface="Helvetica" pitchFamily="2" charset="0"/>
                </a:endParaRPr>
              </a:p>
            </p:txBody>
          </p:sp>
        </mc:Choice>
        <mc:Fallback xmlns="">
          <p:sp>
            <p:nvSpPr>
              <p:cNvPr id="4" name="TextBox 3">
                <a:extLst>
                  <a:ext uri="{FF2B5EF4-FFF2-40B4-BE49-F238E27FC236}">
                    <a16:creationId xmlns:a16="http://schemas.microsoft.com/office/drawing/2014/main" id="{0FF0A14A-32E6-57A2-902E-F72C2FC00356}"/>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11"/>
                <a:stretch>
                  <a:fillRect t="-3883" b="-77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2981B99-663A-F4A5-F83F-757204E1E90F}"/>
              </a:ext>
            </a:extLst>
          </p:cNvPr>
          <p:cNvCxnSpPr>
            <a:cxnSpLocks/>
          </p:cNvCxnSpPr>
          <p:nvPr/>
        </p:nvCxnSpPr>
        <p:spPr>
          <a:xfrm>
            <a:off x="9315178" y="305572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38DA09A-0C47-3729-695F-163D11ACBA00}"/>
              </a:ext>
            </a:extLst>
          </p:cNvPr>
          <p:cNvCxnSpPr>
            <a:cxnSpLocks/>
          </p:cNvCxnSpPr>
          <p:nvPr/>
        </p:nvCxnSpPr>
        <p:spPr>
          <a:xfrm flipH="1">
            <a:off x="8946267" y="303102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1A16DA1-A5B0-B037-4AD6-40A2554C4F5E}"/>
              </a:ext>
            </a:extLst>
          </p:cNvPr>
          <p:cNvCxnSpPr>
            <a:cxnSpLocks/>
          </p:cNvCxnSpPr>
          <p:nvPr/>
        </p:nvCxnSpPr>
        <p:spPr>
          <a:xfrm flipH="1">
            <a:off x="8893019" y="305073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3461BFF-982F-41FE-C64E-E77EFD7F8507}"/>
              </a:ext>
            </a:extLst>
          </p:cNvPr>
          <p:cNvCxnSpPr>
            <a:cxnSpLocks/>
          </p:cNvCxnSpPr>
          <p:nvPr/>
        </p:nvCxnSpPr>
        <p:spPr>
          <a:xfrm flipV="1">
            <a:off x="9325487" y="4452827"/>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B558C2-340A-A635-6FF6-4BC3D71E28EC}"/>
              </a:ext>
            </a:extLst>
          </p:cNvPr>
          <p:cNvCxnSpPr>
            <a:cxnSpLocks/>
          </p:cNvCxnSpPr>
          <p:nvPr/>
        </p:nvCxnSpPr>
        <p:spPr>
          <a:xfrm flipH="1">
            <a:off x="8946267" y="4843741"/>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E5F211-7CD8-D663-9ACB-A2981CAA3C3C}"/>
              </a:ext>
            </a:extLst>
          </p:cNvPr>
          <p:cNvCxnSpPr>
            <a:cxnSpLocks/>
          </p:cNvCxnSpPr>
          <p:nvPr/>
        </p:nvCxnSpPr>
        <p:spPr>
          <a:xfrm flipH="1" flipV="1">
            <a:off x="8946267" y="4470925"/>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E2849A-75FA-346E-C557-852BA9B75E3E}"/>
              </a:ext>
            </a:extLst>
          </p:cNvPr>
          <p:cNvCxnSpPr>
            <a:cxnSpLocks/>
          </p:cNvCxnSpPr>
          <p:nvPr/>
        </p:nvCxnSpPr>
        <p:spPr>
          <a:xfrm flipV="1">
            <a:off x="6761996" y="4837826"/>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451EB4-FA15-755D-7512-653181F8FF7A}"/>
              </a:ext>
            </a:extLst>
          </p:cNvPr>
          <p:cNvCxnSpPr>
            <a:cxnSpLocks/>
          </p:cNvCxnSpPr>
          <p:nvPr/>
        </p:nvCxnSpPr>
        <p:spPr>
          <a:xfrm>
            <a:off x="6762218" y="5287553"/>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EF2A16-DF39-04AB-3AD6-6F6911A92A5C}"/>
              </a:ext>
            </a:extLst>
          </p:cNvPr>
          <p:cNvCxnSpPr>
            <a:cxnSpLocks/>
          </p:cNvCxnSpPr>
          <p:nvPr/>
        </p:nvCxnSpPr>
        <p:spPr>
          <a:xfrm flipV="1">
            <a:off x="6793054" y="4837826"/>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3308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AFBE0A-CD96-EF8F-1EE7-72BDCE1A2AA9}"/>
              </a:ext>
            </a:extLst>
          </p:cNvPr>
          <p:cNvSpPr txBox="1"/>
          <p:nvPr/>
        </p:nvSpPr>
        <p:spPr>
          <a:xfrm>
            <a:off x="74682" y="148181"/>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DFED7E-0021-891B-98B4-9844B922ED09}"/>
                  </a:ext>
                </a:extLst>
              </p:cNvPr>
              <p:cNvSpPr txBox="1"/>
              <p:nvPr/>
            </p:nvSpPr>
            <p:spPr>
              <a:xfrm>
                <a:off x="4892185" y="25692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5" name="TextBox 4">
                <a:extLst>
                  <a:ext uri="{FF2B5EF4-FFF2-40B4-BE49-F238E27FC236}">
                    <a16:creationId xmlns:a16="http://schemas.microsoft.com/office/drawing/2014/main" id="{41DFED7E-0021-891B-98B4-9844B922ED09}"/>
                  </a:ext>
                </a:extLst>
              </p:cNvPr>
              <p:cNvSpPr txBox="1">
                <a:spLocks noRot="1" noChangeAspect="1" noMove="1" noResize="1" noEditPoints="1" noAdjustHandles="1" noChangeArrowheads="1" noChangeShapeType="1" noTextEdit="1"/>
              </p:cNvSpPr>
              <p:nvPr/>
            </p:nvSpPr>
            <p:spPr>
              <a:xfrm>
                <a:off x="4892185" y="256929"/>
                <a:ext cx="4663381" cy="814582"/>
              </a:xfrm>
              <a:prstGeom prst="rect">
                <a:avLst/>
              </a:prstGeom>
              <a:blipFill>
                <a:blip r:embed="rId3"/>
                <a:stretch>
                  <a:fillRect t="-3077" b="-9231"/>
                </a:stretch>
              </a:blipFill>
              <a:ln>
                <a:noFill/>
              </a:ln>
            </p:spPr>
            <p:txBody>
              <a:bodyPr/>
              <a:lstStyle/>
              <a:p>
                <a:r>
                  <a:rPr lang="en-US">
                    <a:noFill/>
                  </a:rPr>
                  <a:t> </a:t>
                </a:r>
              </a:p>
            </p:txBody>
          </p:sp>
        </mc:Fallback>
      </mc:AlternateContent>
      <p:pic>
        <p:nvPicPr>
          <p:cNvPr id="7" name="Picture 6" descr="A graph of a function&#10;&#10;Description automatically generated">
            <a:extLst>
              <a:ext uri="{FF2B5EF4-FFF2-40B4-BE49-F238E27FC236}">
                <a16:creationId xmlns:a16="http://schemas.microsoft.com/office/drawing/2014/main" id="{50030DD0-1203-4F7C-5717-C8468E08E6A8}"/>
              </a:ext>
            </a:extLst>
          </p:cNvPr>
          <p:cNvPicPr>
            <a:picLocks noChangeAspect="1"/>
          </p:cNvPicPr>
          <p:nvPr/>
        </p:nvPicPr>
        <p:blipFill>
          <a:blip r:embed="rId4"/>
          <a:stretch>
            <a:fillRect/>
          </a:stretch>
        </p:blipFill>
        <p:spPr>
          <a:xfrm>
            <a:off x="1546275" y="1307850"/>
            <a:ext cx="8858534" cy="5401969"/>
          </a:xfrm>
          <a:prstGeom prst="rect">
            <a:avLst/>
          </a:prstGeom>
        </p:spPr>
      </p:pic>
    </p:spTree>
    <p:extLst>
      <p:ext uri="{BB962C8B-B14F-4D97-AF65-F5344CB8AC3E}">
        <p14:creationId xmlns:p14="http://schemas.microsoft.com/office/powerpoint/2010/main" val="3846109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19252207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3"/>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4"/>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5"/>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6"/>
                <a:stretch>
                  <a:fillRect b="-2985"/>
                </a:stretch>
              </a:blipFill>
            </p:spPr>
            <p:txBody>
              <a:bodyPr/>
              <a:lstStyle/>
              <a:p>
                <a:r>
                  <a:rPr lang="en-US">
                    <a:noFill/>
                  </a:rPr>
                  <a:t> </a:t>
                </a:r>
              </a:p>
            </p:txBody>
          </p:sp>
        </mc:Fallback>
      </mc:AlternateContent>
    </p:spTree>
    <p:extLst>
      <p:ext uri="{BB962C8B-B14F-4D97-AF65-F5344CB8AC3E}">
        <p14:creationId xmlns:p14="http://schemas.microsoft.com/office/powerpoint/2010/main" val="410032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3"/>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4"/>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5"/>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2E59F-F296-0237-EBA5-6E7533DD698D}"/>
                  </a:ext>
                </a:extLst>
              </p:cNvPr>
              <p:cNvSpPr txBox="1"/>
              <p:nvPr/>
            </p:nvSpPr>
            <p:spPr>
              <a:xfrm>
                <a:off x="-411269" y="3448855"/>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6" name="TextBox 5">
                <a:extLst>
                  <a:ext uri="{FF2B5EF4-FFF2-40B4-BE49-F238E27FC236}">
                    <a16:creationId xmlns:a16="http://schemas.microsoft.com/office/drawing/2014/main" id="{19E2E59F-F296-0237-EBA5-6E7533DD698D}"/>
                  </a:ext>
                </a:extLst>
              </p:cNvPr>
              <p:cNvSpPr txBox="1">
                <a:spLocks noRot="1" noChangeAspect="1" noMove="1" noResize="1" noEditPoints="1" noAdjustHandles="1" noChangeArrowheads="1" noChangeShapeType="1" noTextEdit="1"/>
              </p:cNvSpPr>
              <p:nvPr/>
            </p:nvSpPr>
            <p:spPr>
              <a:xfrm>
                <a:off x="-411269" y="3448855"/>
                <a:ext cx="4663381" cy="400110"/>
              </a:xfrm>
              <a:prstGeom prst="rect">
                <a:avLst/>
              </a:prstGeom>
              <a:blipFill>
                <a:blip r:embed="rId7"/>
                <a:stretch>
                  <a:fillRect b="-343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364260" y="25037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364260" y="2503767"/>
                <a:ext cx="4663381" cy="814582"/>
              </a:xfrm>
              <a:prstGeom prst="rect">
                <a:avLst/>
              </a:prstGeom>
              <a:blipFill>
                <a:blip r:embed="rId8"/>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8269C9-25E9-B0C4-853D-C2A6CB38E23F}"/>
                  </a:ext>
                </a:extLst>
              </p:cNvPr>
              <p:cNvSpPr txBox="1"/>
              <p:nvPr/>
            </p:nvSpPr>
            <p:spPr>
              <a:xfrm>
                <a:off x="29777" y="4123003"/>
                <a:ext cx="6160228" cy="2616101"/>
              </a:xfrm>
              <a:prstGeom prst="rect">
                <a:avLst/>
              </a:prstGeom>
              <a:noFill/>
            </p:spPr>
            <p:txBody>
              <a:bodyPr wrap="square">
                <a:spAutoFit/>
              </a:bodyPr>
              <a:lstStyle/>
              <a:p>
                <a:pPr marL="342900" indent="-342900">
                  <a:buFont typeface="Arial" panose="020B0604020202020204" pitchFamily="34" charset="0"/>
                  <a:buChar char="•"/>
                </a:pPr>
                <a:r>
                  <a:rPr lang="en-US" sz="2200" b="1" dirty="0">
                    <a:solidFill>
                      <a:srgbClr val="7030A0"/>
                    </a:solidFill>
                    <a:effectLst/>
                    <a:latin typeface="Helvetica" pitchFamily="2" charset="0"/>
                  </a:rPr>
                  <a:t>System will move towards either single species equilibria</a:t>
                </a:r>
                <a:r>
                  <a:rPr lang="en-US" sz="2200" dirty="0">
                    <a:solidFill>
                      <a:srgbClr val="7030A0"/>
                    </a:solidFill>
                    <a:effectLst/>
                    <a:latin typeface="Helvetica" pitchFamily="2" charset="0"/>
                  </a:rPr>
                  <a:t> </a:t>
                </a:r>
                <a:r>
                  <a:rPr lang="en-US" sz="2200" dirty="0">
                    <a:effectLst/>
                    <a:latin typeface="Helvetica" pitchFamily="2" charset="0"/>
                  </a:rPr>
                  <a:t>(</a:t>
                </a:r>
                <a14:m>
                  <m:oMath xmlns:m="http://schemas.openxmlformats.org/officeDocument/2006/math">
                    <m:sSubSup>
                      <m:sSubSupPr>
                        <m:ctrlPr>
                          <a:rPr lang="en-US" sz="2200" i="1" smtClean="0">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=0 </m:t>
                    </m:r>
                    <m:r>
                      <a:rPr lang="en-US" sz="2200" b="0" i="1" smtClean="0">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b="0" i="1" smtClean="0">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i="1">
                            <a:latin typeface="Cambria Math" panose="02040503050406030204" pitchFamily="18" charset="0"/>
                          </a:rPr>
                          <m:t>2</m:t>
                        </m:r>
                      </m:sub>
                    </m:sSub>
                  </m:oMath>
                </a14:m>
                <a:r>
                  <a:rPr lang="en-US" sz="2200" dirty="0">
                    <a:effectLst/>
                    <a:latin typeface="Helvetica" pitchFamily="2" charset="0"/>
                  </a:rPr>
                  <a:t> OR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b="0" i="1" smtClean="0">
                            <a:latin typeface="Cambria Math" panose="02040503050406030204" pitchFamily="18" charset="0"/>
                          </a:rPr>
                          <m:t>1</m:t>
                        </m:r>
                      </m:sub>
                    </m:sSub>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r>
                      <a:rPr lang="en-US" sz="2200" b="0" i="1" smtClean="0">
                        <a:latin typeface="Cambria Math" panose="02040503050406030204" pitchFamily="18" charset="0"/>
                      </a:rPr>
                      <m:t>0</m:t>
                    </m:r>
                  </m:oMath>
                </a14:m>
                <a:r>
                  <a:rPr lang="en-US" sz="2200" dirty="0">
                    <a:effectLst/>
                    <a:latin typeface="Helvetica" pitchFamily="2" charset="0"/>
                  </a:rPr>
                  <a:t>), depending </a:t>
                </a:r>
                <a:r>
                  <a:rPr lang="en-US" sz="2200" dirty="0">
                    <a:latin typeface="Helvetica" pitchFamily="2" charset="0"/>
                  </a:rPr>
                  <a:t>on starting conditions. </a:t>
                </a:r>
              </a:p>
              <a:p>
                <a:pPr marL="342900" indent="-342900">
                  <a:buFont typeface="Arial" panose="020B0604020202020204" pitchFamily="34" charset="0"/>
                  <a:buChar char="•"/>
                </a:pPr>
                <a:endParaRPr lang="en-US" sz="1000" dirty="0">
                  <a:latin typeface="Helvetica" pitchFamily="2" charset="0"/>
                </a:endParaRPr>
              </a:p>
              <a:p>
                <a:pPr marL="342900" indent="-342900">
                  <a:buFont typeface="Arial" panose="020B0604020202020204" pitchFamily="34" charset="0"/>
                  <a:buChar char="•"/>
                </a:pPr>
                <a:r>
                  <a:rPr lang="en-US" sz="2200" dirty="0">
                    <a:latin typeface="Helvetica" pitchFamily="2" charset="0"/>
                  </a:rPr>
                  <a:t>Under extremely unrealistic starting conditions, system will sit at an </a:t>
                </a:r>
                <a:r>
                  <a:rPr lang="en-US" sz="2200" b="1" dirty="0">
                    <a:solidFill>
                      <a:srgbClr val="7030A0"/>
                    </a:solidFill>
                    <a:effectLst/>
                    <a:latin typeface="Helvetica" pitchFamily="2" charset="0"/>
                  </a:rPr>
                  <a:t>unstable equilibriu</a:t>
                </a:r>
                <a:r>
                  <a:rPr lang="en-US" sz="2200" b="1" dirty="0">
                    <a:solidFill>
                      <a:srgbClr val="7030A0"/>
                    </a:solidFill>
                    <a:latin typeface="Helvetica" pitchFamily="2" charset="0"/>
                  </a:rPr>
                  <a:t>m</a:t>
                </a:r>
                <a:r>
                  <a:rPr lang="en-US" sz="2200" dirty="0">
                    <a:latin typeface="Helvetica" pitchFamily="2" charset="0"/>
                  </a:rPr>
                  <a:t> that will collapse in either direction following slight perturbation.</a:t>
                </a:r>
                <a:endParaRPr lang="en-US" sz="2200" dirty="0">
                  <a:effectLst/>
                  <a:latin typeface="Helvetica" pitchFamily="2" charset="0"/>
                </a:endParaRPr>
              </a:p>
            </p:txBody>
          </p:sp>
        </mc:Choice>
        <mc:Fallback xmlns="">
          <p:sp>
            <p:nvSpPr>
              <p:cNvPr id="9" name="TextBox 8">
                <a:extLst>
                  <a:ext uri="{FF2B5EF4-FFF2-40B4-BE49-F238E27FC236}">
                    <a16:creationId xmlns:a16="http://schemas.microsoft.com/office/drawing/2014/main" id="{BD8269C9-25E9-B0C4-853D-C2A6CB38E23F}"/>
                  </a:ext>
                </a:extLst>
              </p:cNvPr>
              <p:cNvSpPr txBox="1">
                <a:spLocks noRot="1" noChangeAspect="1" noMove="1" noResize="1" noEditPoints="1" noAdjustHandles="1" noChangeArrowheads="1" noChangeShapeType="1" noTextEdit="1"/>
              </p:cNvSpPr>
              <p:nvPr/>
            </p:nvSpPr>
            <p:spPr>
              <a:xfrm>
                <a:off x="29777" y="4123003"/>
                <a:ext cx="6160228" cy="2616101"/>
              </a:xfrm>
              <a:prstGeom prst="rect">
                <a:avLst/>
              </a:prstGeom>
              <a:blipFill>
                <a:blip r:embed="rId9"/>
                <a:stretch>
                  <a:fillRect l="-1235" t="-1449" r="-1235" b="-386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7676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0070C0"/>
                </a:solidFill>
                <a:latin typeface="Calibri" panose="020F0502020204030204" pitchFamily="34" charset="0"/>
                <a:cs typeface="Calibri" panose="020F0502020204030204" pitchFamily="34" charset="0"/>
              </a:rPr>
              <a:t>x1 outcompetes </a:t>
            </a:r>
            <a:r>
              <a:rPr lang="en-US" sz="2400" b="1" dirty="0">
                <a:solidFill>
                  <a:srgbClr val="C00000"/>
                </a:solidFill>
                <a:latin typeface="Calibri" panose="020F0502020204030204" pitchFamily="34" charset="0"/>
                <a:cs typeface="Calibri" panose="020F0502020204030204" pitchFamily="34" charset="0"/>
              </a:rPr>
              <a:t>x2 </a:t>
            </a:r>
            <a:endParaRPr lang="en-US" sz="2600" dirty="0">
              <a:latin typeface="Calibri" panose="020F0502020204030204" pitchFamily="34" charset="0"/>
              <a:cs typeface="Calibri" panose="020F0502020204030204" pitchFamily="34" charset="0"/>
            </a:endParaRPr>
          </a:p>
        </p:txBody>
      </p:sp>
      <p:pic>
        <p:nvPicPr>
          <p:cNvPr id="18" name="Content Placeholder 17" descr="A graph of a function&#10;&#10;Description automatically generated">
            <a:extLst>
              <a:ext uri="{FF2B5EF4-FFF2-40B4-BE49-F238E27FC236}">
                <a16:creationId xmlns:a16="http://schemas.microsoft.com/office/drawing/2014/main" id="{5A28F2A6-58A9-E4AF-136D-B993DFC83DA9}"/>
              </a:ext>
            </a:extLst>
          </p:cNvPr>
          <p:cNvPicPr>
            <a:picLocks noGrp="1" noChangeAspect="1"/>
          </p:cNvPicPr>
          <p:nvPr>
            <p:ph idx="1"/>
          </p:nvPr>
        </p:nvPicPr>
        <p:blipFill>
          <a:blip r:embed="rId3"/>
          <a:stretch>
            <a:fillRect/>
          </a:stretch>
        </p:blipFill>
        <p:spPr>
          <a:xfrm>
            <a:off x="2079519" y="1569464"/>
            <a:ext cx="8032961" cy="4898531"/>
          </a:xfrm>
        </p:spPr>
      </p:pic>
    </p:spTree>
    <p:extLst>
      <p:ext uri="{BB962C8B-B14F-4D97-AF65-F5344CB8AC3E}">
        <p14:creationId xmlns:p14="http://schemas.microsoft.com/office/powerpoint/2010/main" val="18725340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pic>
        <p:nvPicPr>
          <p:cNvPr id="12" name="Content Placeholder 11">
            <a:extLst>
              <a:ext uri="{FF2B5EF4-FFF2-40B4-BE49-F238E27FC236}">
                <a16:creationId xmlns:a16="http://schemas.microsoft.com/office/drawing/2014/main" id="{D202DB96-AE2B-2928-E745-275D7D89B4B9}"/>
              </a:ext>
            </a:extLst>
          </p:cNvPr>
          <p:cNvPicPr>
            <a:picLocks noGrp="1" noChangeAspect="1"/>
          </p:cNvPicPr>
          <p:nvPr>
            <p:ph idx="1"/>
          </p:nvPr>
        </p:nvPicPr>
        <p:blipFill>
          <a:blip r:embed="rId3"/>
          <a:stretch>
            <a:fillRect/>
          </a:stretch>
        </p:blipFill>
        <p:spPr>
          <a:xfrm>
            <a:off x="1735616" y="1469942"/>
            <a:ext cx="8720767" cy="5317958"/>
          </a:xfrm>
        </p:spPr>
      </p:pic>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C00000"/>
                </a:solidFill>
                <a:latin typeface="Calibri" panose="020F0502020204030204" pitchFamily="34" charset="0"/>
                <a:cs typeface="Calibri" panose="020F0502020204030204" pitchFamily="34" charset="0"/>
              </a:rPr>
              <a:t>x2 outcompetes </a:t>
            </a:r>
            <a:r>
              <a:rPr lang="en-US" sz="2800" b="1" dirty="0">
                <a:solidFill>
                  <a:srgbClr val="0070C0"/>
                </a:solidFill>
                <a:latin typeface="Calibri" panose="020F0502020204030204" pitchFamily="34" charset="0"/>
                <a:cs typeface="Calibri" panose="020F0502020204030204" pitchFamily="34" charset="0"/>
              </a:rPr>
              <a:t>x1</a:t>
            </a:r>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194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492443"/>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600" b="1" dirty="0">
                <a:solidFill>
                  <a:srgbClr val="7030A0"/>
                </a:solidFill>
                <a:latin typeface="Calibri" panose="020F0502020204030204" pitchFamily="34" charset="0"/>
                <a:cs typeface="Calibri" panose="020F0502020204030204" pitchFamily="34" charset="0"/>
              </a:rPr>
              <a:t>coexistence</a:t>
            </a:r>
          </a:p>
        </p:txBody>
      </p:sp>
      <p:pic>
        <p:nvPicPr>
          <p:cNvPr id="5" name="Content Placeholder 4" descr="A graph of a function&#10;&#10;Description automatically generated with medium confidence">
            <a:extLst>
              <a:ext uri="{FF2B5EF4-FFF2-40B4-BE49-F238E27FC236}">
                <a16:creationId xmlns:a16="http://schemas.microsoft.com/office/drawing/2014/main" id="{1EAB260A-5AF1-4748-D43A-F3E014CBBF75}"/>
              </a:ext>
            </a:extLst>
          </p:cNvPr>
          <p:cNvPicPr>
            <a:picLocks noGrp="1" noChangeAspect="1"/>
          </p:cNvPicPr>
          <p:nvPr>
            <p:ph idx="1"/>
          </p:nvPr>
        </p:nvPicPr>
        <p:blipFill>
          <a:blip r:embed="rId3"/>
          <a:stretch>
            <a:fillRect/>
          </a:stretch>
        </p:blipFill>
        <p:spPr>
          <a:xfrm>
            <a:off x="1828800" y="1523999"/>
            <a:ext cx="8804336" cy="5368919"/>
          </a:xfrm>
        </p:spPr>
      </p:pic>
    </p:spTree>
    <p:extLst>
      <p:ext uri="{BB962C8B-B14F-4D97-AF65-F5344CB8AC3E}">
        <p14:creationId xmlns:p14="http://schemas.microsoft.com/office/powerpoint/2010/main" val="34406277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DD6869BB-BB42-0D58-40D8-FA67B2770D3F}"/>
                  </a:ext>
                </a:extLst>
              </p:cNvPr>
              <p:cNvGraphicFramePr>
                <a:graphicFrameLocks noGrp="1"/>
              </p:cNvGraphicFramePr>
              <p:nvPr>
                <p:ph idx="1"/>
              </p:nvPr>
            </p:nvGraphicFramePr>
            <p:xfrm>
              <a:off x="118532" y="0"/>
              <a:ext cx="12073467"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DD6869BB-BB42-0D58-40D8-FA67B2770D3F}"/>
                  </a:ext>
                </a:extLst>
              </p:cNvPr>
              <p:cNvPicPr>
                <a:picLocks noGrp="1" noRot="1" noChangeAspect="1" noMove="1" noResize="1" noEditPoints="1" noAdjustHandles="1" noChangeArrowheads="1" noChangeShapeType="1"/>
              </p:cNvPicPr>
              <p:nvPr/>
            </p:nvPicPr>
            <p:blipFill>
              <a:blip r:embed="rId4"/>
              <a:stretch>
                <a:fillRect/>
              </a:stretch>
            </p:blipFill>
            <p:spPr>
              <a:xfrm>
                <a:off x="118532" y="0"/>
                <a:ext cx="12073467" cy="6858000"/>
              </a:xfrm>
              <a:prstGeom prst="rect">
                <a:avLst/>
              </a:prstGeom>
            </p:spPr>
          </p:pic>
        </mc:Fallback>
      </mc:AlternateContent>
    </p:spTree>
    <p:extLst>
      <p:ext uri="{BB962C8B-B14F-4D97-AF65-F5344CB8AC3E}">
        <p14:creationId xmlns:p14="http://schemas.microsoft.com/office/powerpoint/2010/main" val="32211481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Tree>
    <p:extLst>
      <p:ext uri="{BB962C8B-B14F-4D97-AF65-F5344CB8AC3E}">
        <p14:creationId xmlns:p14="http://schemas.microsoft.com/office/powerpoint/2010/main" val="596989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
        <p:nvSpPr>
          <p:cNvPr id="8" name="Title 1">
            <a:extLst>
              <a:ext uri="{FF2B5EF4-FFF2-40B4-BE49-F238E27FC236}">
                <a16:creationId xmlns:a16="http://schemas.microsoft.com/office/drawing/2014/main" id="{84721362-AA65-C1E4-7002-EF9663620754}"/>
              </a:ext>
            </a:extLst>
          </p:cNvPr>
          <p:cNvSpPr txBox="1">
            <a:spLocks/>
          </p:cNvSpPr>
          <p:nvPr/>
        </p:nvSpPr>
        <p:spPr>
          <a:xfrm>
            <a:off x="7807466" y="5280709"/>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 </a:t>
            </a:r>
            <a:r>
              <a:rPr lang="en-US" sz="2200" b="1" dirty="0">
                <a:solidFill>
                  <a:schemeClr val="accent2">
                    <a:lumMod val="75000"/>
                  </a:schemeClr>
                </a:solidFill>
                <a:latin typeface="+mn-lt"/>
              </a:rPr>
              <a:t>semi-stable equilibrium</a:t>
            </a:r>
            <a:r>
              <a:rPr lang="en-US" sz="2200" dirty="0">
                <a:latin typeface="+mn-lt"/>
              </a:rPr>
              <a:t>, perturbations </a:t>
            </a:r>
            <a:r>
              <a:rPr lang="en-US" sz="2200" b="1" i="1" dirty="0">
                <a:solidFill>
                  <a:schemeClr val="accent2">
                    <a:lumMod val="75000"/>
                  </a:schemeClr>
                </a:solidFill>
                <a:latin typeface="+mn-lt"/>
              </a:rPr>
              <a:t>sometimes</a:t>
            </a:r>
            <a:r>
              <a:rPr lang="en-US" sz="2200" i="1" dirty="0">
                <a:latin typeface="+mn-lt"/>
              </a:rPr>
              <a:t> </a:t>
            </a:r>
            <a:r>
              <a:rPr lang="en-US" sz="2200" dirty="0">
                <a:latin typeface="+mn-lt"/>
              </a:rPr>
              <a:t>drive the system away from equilibrium.</a:t>
            </a:r>
          </a:p>
        </p:txBody>
      </p:sp>
    </p:spTree>
    <p:extLst>
      <p:ext uri="{BB962C8B-B14F-4D97-AF65-F5344CB8AC3E}">
        <p14:creationId xmlns:p14="http://schemas.microsoft.com/office/powerpoint/2010/main" val="1599218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4625489" y="1669388"/>
            <a:ext cx="763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=0.25∗4</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4</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05B40AC-F340-5E28-0F8D-6D95606A7D56}"/>
              </a:ext>
            </a:extLst>
          </p:cNvPr>
          <p:cNvSpPr/>
          <p:nvPr/>
        </p:nvSpPr>
        <p:spPr>
          <a:xfrm>
            <a:off x="5545149" y="158158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2195926-E6BF-FD5A-105A-38A6C1150544}"/>
              </a:ext>
            </a:extLst>
          </p:cNvPr>
          <p:cNvSpPr txBox="1"/>
          <p:nvPr/>
        </p:nvSpPr>
        <p:spPr>
          <a:xfrm>
            <a:off x="5285972" y="1865676"/>
            <a:ext cx="748145" cy="369332"/>
          </a:xfrm>
          <a:prstGeom prst="rect">
            <a:avLst/>
          </a:prstGeom>
          <a:noFill/>
        </p:spPr>
        <p:txBody>
          <a:bodyPr wrap="square">
            <a:spAutoFit/>
          </a:bodyPr>
          <a:lstStyle/>
          <a:p>
            <a:r>
              <a:rPr lang="en-US" sz="1800" dirty="0">
                <a:latin typeface="Cambria Math" panose="02040503050406030204" pitchFamily="18" charset="0"/>
              </a:rPr>
              <a:t>N=4</a:t>
            </a:r>
          </a:p>
        </p:txBody>
      </p:sp>
    </p:spTree>
    <p:extLst>
      <p:ext uri="{BB962C8B-B14F-4D97-AF65-F5344CB8AC3E}">
        <p14:creationId xmlns:p14="http://schemas.microsoft.com/office/powerpoint/2010/main" val="15663938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3"/>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4"/>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5"/>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271125" y="27204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271125" y="27204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C58186A-90C3-94EB-6B18-F62B0555D8C0}"/>
              </a:ext>
            </a:extLst>
          </p:cNvPr>
          <p:cNvSpPr txBox="1">
            <a:spLocks/>
          </p:cNvSpPr>
          <p:nvPr/>
        </p:nvSpPr>
        <p:spPr>
          <a:xfrm>
            <a:off x="8013564" y="1832170"/>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an </a:t>
            </a:r>
            <a:r>
              <a:rPr lang="en-US" sz="2200" b="1" dirty="0">
                <a:solidFill>
                  <a:srgbClr val="7030A0"/>
                </a:solidFill>
                <a:latin typeface="+mn-lt"/>
              </a:rPr>
              <a:t>unstable equilibrium</a:t>
            </a:r>
            <a:r>
              <a:rPr lang="en-US" sz="2200" dirty="0">
                <a:latin typeface="+mn-lt"/>
              </a:rPr>
              <a:t>, perturbations</a:t>
            </a:r>
            <a:r>
              <a:rPr lang="en-US" sz="2200" dirty="0">
                <a:solidFill>
                  <a:srgbClr val="7030A0"/>
                </a:solidFill>
                <a:latin typeface="+mn-lt"/>
              </a:rPr>
              <a:t> </a:t>
            </a:r>
            <a:r>
              <a:rPr lang="en-US" sz="2200" b="1" i="1" dirty="0">
                <a:solidFill>
                  <a:srgbClr val="7030A0"/>
                </a:solidFill>
                <a:latin typeface="+mn-lt"/>
              </a:rPr>
              <a:t>always </a:t>
            </a:r>
            <a:r>
              <a:rPr lang="en-US" sz="2200" dirty="0">
                <a:latin typeface="+mn-lt"/>
              </a:rPr>
              <a:t>drive the system away from equilibrium.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A64CD5-735D-7A2E-4CCF-CC21906D74EB}"/>
                  </a:ext>
                </a:extLst>
              </p:cNvPr>
              <p:cNvSpPr txBox="1"/>
              <p:nvPr/>
            </p:nvSpPr>
            <p:spPr>
              <a:xfrm>
                <a:off x="-411269" y="3798498"/>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0A64CD5-735D-7A2E-4CCF-CC21906D74EB}"/>
                  </a:ext>
                </a:extLst>
              </p:cNvPr>
              <p:cNvSpPr txBox="1">
                <a:spLocks noRot="1" noChangeAspect="1" noMove="1" noResize="1" noEditPoints="1" noAdjustHandles="1" noChangeArrowheads="1" noChangeShapeType="1" noTextEdit="1"/>
              </p:cNvSpPr>
              <p:nvPr/>
            </p:nvSpPr>
            <p:spPr>
              <a:xfrm>
                <a:off x="-411269" y="3798498"/>
                <a:ext cx="4663381" cy="400110"/>
              </a:xfrm>
              <a:prstGeom prst="rect">
                <a:avLst/>
              </a:prstGeom>
              <a:blipFill>
                <a:blip r:embed="rId8"/>
                <a:stretch>
                  <a:fillRect b="-343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2283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520D74-5145-CE83-34D9-1017B7908407}"/>
                  </a:ext>
                </a:extLst>
              </p:cNvPr>
              <p:cNvSpPr txBox="1"/>
              <p:nvPr/>
            </p:nvSpPr>
            <p:spPr>
              <a:xfrm>
                <a:off x="835994" y="2985584"/>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C6520D74-5145-CE83-34D9-1017B7908407}"/>
                  </a:ext>
                </a:extLst>
              </p:cNvPr>
              <p:cNvSpPr txBox="1">
                <a:spLocks noRot="1" noChangeAspect="1" noMove="1" noResize="1" noEditPoints="1" noAdjustHandles="1" noChangeArrowheads="1" noChangeShapeType="1" noTextEdit="1"/>
              </p:cNvSpPr>
              <p:nvPr/>
            </p:nvSpPr>
            <p:spPr>
              <a:xfrm>
                <a:off x="835994" y="2985584"/>
                <a:ext cx="4001311" cy="793359"/>
              </a:xfrm>
              <a:prstGeom prst="rect">
                <a:avLst/>
              </a:prstGeom>
              <a:blipFill>
                <a:blip r:embed="rId3"/>
                <a:stretch>
                  <a:fillRect l="-946"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19B0CA-D35D-B007-F388-CF6F23C972EF}"/>
                  </a:ext>
                </a:extLst>
              </p:cNvPr>
              <p:cNvSpPr txBox="1"/>
              <p:nvPr/>
            </p:nvSpPr>
            <p:spPr>
              <a:xfrm>
                <a:off x="835993" y="3929743"/>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7" name="TextBox 6">
                <a:extLst>
                  <a:ext uri="{FF2B5EF4-FFF2-40B4-BE49-F238E27FC236}">
                    <a16:creationId xmlns:a16="http://schemas.microsoft.com/office/drawing/2014/main" id="{1319B0CA-D35D-B007-F388-CF6F23C972EF}"/>
                  </a:ext>
                </a:extLst>
              </p:cNvPr>
              <p:cNvSpPr txBox="1">
                <a:spLocks noRot="1" noChangeAspect="1" noMove="1" noResize="1" noEditPoints="1" noAdjustHandles="1" noChangeArrowheads="1" noChangeShapeType="1" noTextEdit="1"/>
              </p:cNvSpPr>
              <p:nvPr/>
            </p:nvSpPr>
            <p:spPr>
              <a:xfrm>
                <a:off x="835993" y="3929743"/>
                <a:ext cx="4001311" cy="793359"/>
              </a:xfrm>
              <a:prstGeom prst="rect">
                <a:avLst/>
              </a:prstGeom>
              <a:blipFill>
                <a:blip r:embed="rId4"/>
                <a:stretch>
                  <a:fillRect l="-1262" t="-3175" b="-7937"/>
                </a:stretch>
              </a:blipFill>
            </p:spPr>
            <p:txBody>
              <a:bodyPr/>
              <a:lstStyle/>
              <a:p>
                <a:r>
                  <a:rPr lang="en-US">
                    <a:noFill/>
                  </a:rPr>
                  <a:t> </a:t>
                </a:r>
              </a:p>
            </p:txBody>
          </p:sp>
        </mc:Fallback>
      </mc:AlternateContent>
    </p:spTree>
    <p:extLst>
      <p:ext uri="{BB962C8B-B14F-4D97-AF65-F5344CB8AC3E}">
        <p14:creationId xmlns:p14="http://schemas.microsoft.com/office/powerpoint/2010/main" val="3500027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1904298" cy="1077218"/>
          </a:xfrm>
          <a:prstGeom prst="rect">
            <a:avLst/>
          </a:prstGeom>
          <a:noFill/>
        </p:spPr>
        <p:txBody>
          <a:bodyPr wrap="square">
            <a:spAutoFit/>
          </a:bodyPr>
          <a:lstStyle/>
          <a:p>
            <a:r>
              <a:rPr lang="en-US" sz="3200" b="1" dirty="0">
                <a:solidFill>
                  <a:srgbClr val="7030A0"/>
                </a:solidFill>
                <a:latin typeface="Calibri" panose="020F0502020204030204" pitchFamily="34" charset="0"/>
                <a:cs typeface="Calibri" panose="020F0502020204030204" pitchFamily="34" charset="0"/>
              </a:rPr>
              <a:t>Phase plane analysis</a:t>
            </a:r>
            <a:r>
              <a:rPr lang="en-US" sz="32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 graphical determination of the behavior of the state variables in a dynamical system (here, populations of animals)</a:t>
            </a:r>
            <a:endParaRPr lang="en-US" sz="3200" dirty="0">
              <a:effectLst/>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994FB5A9-D6C5-F348-C9A7-C41BE652B4CA}"/>
              </a:ext>
            </a:extLst>
          </p:cNvPr>
          <p:cNvSpPr txBox="1"/>
          <p:nvPr/>
        </p:nvSpPr>
        <p:spPr>
          <a:xfrm>
            <a:off x="518232" y="1786852"/>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111" name="Picture 110" descr="Chart&#10;&#10;Description automatically generated">
            <a:extLst>
              <a:ext uri="{FF2B5EF4-FFF2-40B4-BE49-F238E27FC236}">
                <a16:creationId xmlns:a16="http://schemas.microsoft.com/office/drawing/2014/main" id="{A590ECB2-0D37-A164-A884-8EB327B71ECC}"/>
              </a:ext>
            </a:extLst>
          </p:cNvPr>
          <p:cNvPicPr>
            <a:picLocks noChangeAspect="1"/>
          </p:cNvPicPr>
          <p:nvPr/>
        </p:nvPicPr>
        <p:blipFill rotWithShape="1">
          <a:blip r:embed="rId3"/>
          <a:srcRect l="-1" r="501"/>
          <a:stretch/>
        </p:blipFill>
        <p:spPr>
          <a:xfrm>
            <a:off x="191385" y="2679404"/>
            <a:ext cx="3128394" cy="2842540"/>
          </a:xfrm>
          <a:prstGeom prst="rect">
            <a:avLst/>
          </a:prstGeom>
        </p:spPr>
      </p:pic>
      <p:sp>
        <p:nvSpPr>
          <p:cNvPr id="112" name="TextBox 111">
            <a:extLst>
              <a:ext uri="{FF2B5EF4-FFF2-40B4-BE49-F238E27FC236}">
                <a16:creationId xmlns:a16="http://schemas.microsoft.com/office/drawing/2014/main" id="{905924E5-6E6C-5D99-D099-353EF1ED08CB}"/>
              </a:ext>
            </a:extLst>
          </p:cNvPr>
          <p:cNvSpPr txBox="1"/>
          <p:nvPr/>
        </p:nvSpPr>
        <p:spPr>
          <a:xfrm>
            <a:off x="3648459" y="1869326"/>
            <a:ext cx="2407917"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2: Spp. 1 wins</a:t>
            </a:r>
          </a:p>
        </p:txBody>
      </p:sp>
      <p:pic>
        <p:nvPicPr>
          <p:cNvPr id="115" name="Picture 114" descr="Chart, line chart&#10;&#10;Description automatically generated">
            <a:extLst>
              <a:ext uri="{FF2B5EF4-FFF2-40B4-BE49-F238E27FC236}">
                <a16:creationId xmlns:a16="http://schemas.microsoft.com/office/drawing/2014/main" id="{4E7EDE44-BADE-9F77-63F7-DAD5750A5EC5}"/>
              </a:ext>
            </a:extLst>
          </p:cNvPr>
          <p:cNvPicPr>
            <a:picLocks noChangeAspect="1"/>
          </p:cNvPicPr>
          <p:nvPr/>
        </p:nvPicPr>
        <p:blipFill rotWithShape="1">
          <a:blip r:embed="rId4"/>
          <a:srcRect l="1865" t="227" r="-1865" b="-227"/>
          <a:stretch/>
        </p:blipFill>
        <p:spPr>
          <a:xfrm>
            <a:off x="3609471" y="2773075"/>
            <a:ext cx="2677914" cy="2842540"/>
          </a:xfrm>
          <a:prstGeom prst="rect">
            <a:avLst/>
          </a:prstGeom>
        </p:spPr>
      </p:pic>
      <p:sp>
        <p:nvSpPr>
          <p:cNvPr id="116" name="TextBox 115">
            <a:extLst>
              <a:ext uri="{FF2B5EF4-FFF2-40B4-BE49-F238E27FC236}">
                <a16:creationId xmlns:a16="http://schemas.microsoft.com/office/drawing/2014/main" id="{D5276513-0C29-2228-501C-3BEDF0303126}"/>
              </a:ext>
            </a:extLst>
          </p:cNvPr>
          <p:cNvSpPr txBox="1"/>
          <p:nvPr/>
        </p:nvSpPr>
        <p:spPr>
          <a:xfrm>
            <a:off x="6696162" y="1880523"/>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3: Spp. 2 wins</a:t>
            </a:r>
          </a:p>
        </p:txBody>
      </p:sp>
      <p:pic>
        <p:nvPicPr>
          <p:cNvPr id="118" name="Picture 117" descr="Chart, line chart&#10;&#10;Description automatically generated">
            <a:extLst>
              <a:ext uri="{FF2B5EF4-FFF2-40B4-BE49-F238E27FC236}">
                <a16:creationId xmlns:a16="http://schemas.microsoft.com/office/drawing/2014/main" id="{EBB8F8D4-1579-5539-6C9C-D255A3352202}"/>
              </a:ext>
            </a:extLst>
          </p:cNvPr>
          <p:cNvPicPr>
            <a:picLocks noChangeAspect="1"/>
          </p:cNvPicPr>
          <p:nvPr/>
        </p:nvPicPr>
        <p:blipFill>
          <a:blip r:embed="rId5"/>
          <a:stretch>
            <a:fillRect/>
          </a:stretch>
        </p:blipFill>
        <p:spPr>
          <a:xfrm>
            <a:off x="6287385" y="2919344"/>
            <a:ext cx="2962733" cy="2842540"/>
          </a:xfrm>
          <a:prstGeom prst="rect">
            <a:avLst/>
          </a:prstGeom>
        </p:spPr>
      </p:pic>
      <p:sp>
        <p:nvSpPr>
          <p:cNvPr id="119" name="TextBox 118">
            <a:extLst>
              <a:ext uri="{FF2B5EF4-FFF2-40B4-BE49-F238E27FC236}">
                <a16:creationId xmlns:a16="http://schemas.microsoft.com/office/drawing/2014/main" id="{9CD09EF0-C1F5-3DD1-9D3F-0DCF244C7928}"/>
              </a:ext>
            </a:extLst>
          </p:cNvPr>
          <p:cNvSpPr txBox="1"/>
          <p:nvPr/>
        </p:nvSpPr>
        <p:spPr>
          <a:xfrm>
            <a:off x="9609028" y="1869326"/>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4: Precedence</a:t>
            </a:r>
          </a:p>
        </p:txBody>
      </p:sp>
      <p:pic>
        <p:nvPicPr>
          <p:cNvPr id="121" name="Picture 120" descr="Diagram&#10;&#10;Description automatically generated">
            <a:extLst>
              <a:ext uri="{FF2B5EF4-FFF2-40B4-BE49-F238E27FC236}">
                <a16:creationId xmlns:a16="http://schemas.microsoft.com/office/drawing/2014/main" id="{AADFF324-2C3F-FF47-6B1F-9CFD7CBE61EC}"/>
              </a:ext>
            </a:extLst>
          </p:cNvPr>
          <p:cNvPicPr>
            <a:picLocks noChangeAspect="1"/>
          </p:cNvPicPr>
          <p:nvPr/>
        </p:nvPicPr>
        <p:blipFill>
          <a:blip r:embed="rId6"/>
          <a:stretch>
            <a:fillRect/>
          </a:stretch>
        </p:blipFill>
        <p:spPr>
          <a:xfrm>
            <a:off x="9281070" y="3109585"/>
            <a:ext cx="2504089" cy="2678793"/>
          </a:xfrm>
          <a:prstGeom prst="rect">
            <a:avLst/>
          </a:prstGeom>
        </p:spPr>
      </p:pic>
    </p:spTree>
    <p:extLst>
      <p:ext uri="{BB962C8B-B14F-4D97-AF65-F5344CB8AC3E}">
        <p14:creationId xmlns:p14="http://schemas.microsoft.com/office/powerpoint/2010/main" val="35587365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Note the difference with a predator-prey model!</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9"/>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87C2-F881-3F6D-1CE2-89615AF6DA63}"/>
              </a:ext>
            </a:extLst>
          </p:cNvPr>
          <p:cNvSpPr>
            <a:spLocks noGrp="1"/>
          </p:cNvSpPr>
          <p:nvPr>
            <p:ph type="title"/>
          </p:nvPr>
        </p:nvSpPr>
        <p:spPr>
          <a:xfrm>
            <a:off x="838200" y="301330"/>
            <a:ext cx="10515600" cy="1325563"/>
          </a:xfrm>
        </p:spPr>
        <p:txBody>
          <a:bodyPr/>
          <a:lstStyle/>
          <a:p>
            <a:r>
              <a:rPr lang="en-US" sz="4400" b="1" dirty="0">
                <a:solidFill>
                  <a:srgbClr val="7030A0"/>
                </a:solidFill>
                <a:latin typeface="Calibri" panose="020F0502020204030204" pitchFamily="34" charset="0"/>
                <a:cs typeface="Calibri" panose="020F0502020204030204" pitchFamily="34" charset="0"/>
              </a:rPr>
              <a:t>Phase plane analysis</a:t>
            </a:r>
            <a:r>
              <a:rPr lang="en-US" sz="4400"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Why do we care?</a:t>
            </a:r>
          </a:p>
        </p:txBody>
      </p:sp>
      <p:sp>
        <p:nvSpPr>
          <p:cNvPr id="6" name="Content Placeholder 2">
            <a:extLst>
              <a:ext uri="{FF2B5EF4-FFF2-40B4-BE49-F238E27FC236}">
                <a16:creationId xmlns:a16="http://schemas.microsoft.com/office/drawing/2014/main" id="{E95B5594-B614-C9C1-0BB6-B2548C014BCA}"/>
              </a:ext>
            </a:extLst>
          </p:cNvPr>
          <p:cNvSpPr txBox="1">
            <a:spLocks/>
          </p:cNvSpPr>
          <p:nvPr/>
        </p:nvSpPr>
        <p:spPr>
          <a:xfrm>
            <a:off x="2038662" y="1626893"/>
            <a:ext cx="78248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We can use these tools to make predictions about the coexistence of species!</a:t>
            </a:r>
          </a:p>
        </p:txBody>
      </p:sp>
    </p:spTree>
    <p:extLst>
      <p:ext uri="{BB962C8B-B14F-4D97-AF65-F5344CB8AC3E}">
        <p14:creationId xmlns:p14="http://schemas.microsoft.com/office/powerpoint/2010/main" val="3775457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42470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18A5238-AB2D-1D85-D872-4558F7D3C728}"/>
              </a:ext>
            </a:extLst>
          </p:cNvPr>
          <p:cNvSpPr txBox="1"/>
          <p:nvPr/>
        </p:nvSpPr>
        <p:spPr>
          <a:xfrm>
            <a:off x="3374396" y="5927011"/>
            <a:ext cx="5565127" cy="830997"/>
          </a:xfrm>
          <a:prstGeom prst="rect">
            <a:avLst/>
          </a:prstGeom>
          <a:noFill/>
        </p:spPr>
        <p:txBody>
          <a:bodyPr wrap="square">
            <a:spAutoFit/>
          </a:bodyPr>
          <a:lstStyle/>
          <a:p>
            <a:pPr algn="ctr"/>
            <a:r>
              <a:rPr lang="en-US" sz="2400" b="0" i="1" dirty="0">
                <a:solidFill>
                  <a:srgbClr val="202124"/>
                </a:solidFill>
                <a:effectLst/>
                <a:latin typeface="Calibri" panose="020F0502020204030204" pitchFamily="34" charset="0"/>
                <a:cs typeface="Calibri" panose="020F0502020204030204" pitchFamily="34" charset="0"/>
              </a:rPr>
              <a:t>“Neither can live while the other survives.”</a:t>
            </a:r>
          </a:p>
          <a:p>
            <a:pPr algn="ctr"/>
            <a:r>
              <a:rPr lang="en-US" sz="2400" dirty="0">
                <a:solidFill>
                  <a:srgbClr val="202124"/>
                </a:solidFill>
                <a:latin typeface="Calibri" panose="020F0502020204030204" pitchFamily="34" charset="0"/>
                <a:cs typeface="Calibri" panose="020F0502020204030204" pitchFamily="34" charset="0"/>
              </a:rPr>
              <a:t>- J.K. Rowling, 2003</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0879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14723" y="400433"/>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pic>
        <p:nvPicPr>
          <p:cNvPr id="4" name="Picture 9" descr="paramecium%20caudatum1">
            <a:extLst>
              <a:ext uri="{FF2B5EF4-FFF2-40B4-BE49-F238E27FC236}">
                <a16:creationId xmlns:a16="http://schemas.microsoft.com/office/drawing/2014/main" id="{889626FA-F82D-23DC-C776-57D58C261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44211905-4773-5AC8-BC4C-8E8282553666}"/>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paramecium_bursaria2">
            <a:extLst>
              <a:ext uri="{FF2B5EF4-FFF2-40B4-BE49-F238E27FC236}">
                <a16:creationId xmlns:a16="http://schemas.microsoft.com/office/drawing/2014/main" id="{14912F75-A341-8CD1-22DF-B2F3273E6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3">
            <a:extLst>
              <a:ext uri="{FF2B5EF4-FFF2-40B4-BE49-F238E27FC236}">
                <a16:creationId xmlns:a16="http://schemas.microsoft.com/office/drawing/2014/main" id="{6AC3C0CB-A798-D87C-9F33-01DD777A6F1E}"/>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4" descr="14020">
            <a:extLst>
              <a:ext uri="{FF2B5EF4-FFF2-40B4-BE49-F238E27FC236}">
                <a16:creationId xmlns:a16="http://schemas.microsoft.com/office/drawing/2014/main" id="{A29B304F-EF40-B34E-432D-20DD08ADCD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516" y="4304653"/>
            <a:ext cx="133191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5">
            <a:extLst>
              <a:ext uri="{FF2B5EF4-FFF2-40B4-BE49-F238E27FC236}">
                <a16:creationId xmlns:a16="http://schemas.microsoft.com/office/drawing/2014/main" id="{72B4B22F-5467-8C95-E581-D06FCB69A932}"/>
              </a:ext>
            </a:extLst>
          </p:cNvPr>
          <p:cNvSpPr>
            <a:spLocks noChangeShapeType="1"/>
          </p:cNvSpPr>
          <p:nvPr/>
        </p:nvSpPr>
        <p:spPr bwMode="auto">
          <a:xfrm>
            <a:off x="5134116" y="5304778"/>
            <a:ext cx="9144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 Box 16">
            <a:extLst>
              <a:ext uri="{FF2B5EF4-FFF2-40B4-BE49-F238E27FC236}">
                <a16:creationId xmlns:a16="http://schemas.microsoft.com/office/drawing/2014/main" id="{BF1CFC9D-4334-C048-43E8-F6A2C10AADBE}"/>
              </a:ext>
            </a:extLst>
          </p:cNvPr>
          <p:cNvSpPr txBox="1">
            <a:spLocks noChangeArrowheads="1"/>
          </p:cNvSpPr>
          <p:nvPr/>
        </p:nvSpPr>
        <p:spPr bwMode="auto">
          <a:xfrm>
            <a:off x="4408628" y="4938066"/>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t>Oatmeal</a:t>
            </a:r>
          </a:p>
        </p:txBody>
      </p:sp>
      <p:sp>
        <p:nvSpPr>
          <p:cNvPr id="13" name="Line 17">
            <a:extLst>
              <a:ext uri="{FF2B5EF4-FFF2-40B4-BE49-F238E27FC236}">
                <a16:creationId xmlns:a16="http://schemas.microsoft.com/office/drawing/2014/main" id="{99FE5DE5-6C55-93C7-89CC-5F564F702D3E}"/>
              </a:ext>
            </a:extLst>
          </p:cNvPr>
          <p:cNvSpPr>
            <a:spLocks noChangeShapeType="1"/>
          </p:cNvSpPr>
          <p:nvPr/>
        </p:nvSpPr>
        <p:spPr bwMode="auto">
          <a:xfrm>
            <a:off x="5134116" y="5990578"/>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8">
            <a:extLst>
              <a:ext uri="{FF2B5EF4-FFF2-40B4-BE49-F238E27FC236}">
                <a16:creationId xmlns:a16="http://schemas.microsoft.com/office/drawing/2014/main" id="{5864BF70-9831-216B-5379-E012EABC6ED1}"/>
              </a:ext>
            </a:extLst>
          </p:cNvPr>
          <p:cNvSpPr txBox="1">
            <a:spLocks noChangeArrowheads="1"/>
          </p:cNvSpPr>
          <p:nvPr/>
        </p:nvSpPr>
        <p:spPr bwMode="auto">
          <a:xfrm>
            <a:off x="4372116" y="5776266"/>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t>Yeast</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spTree>
    <p:extLst>
      <p:ext uri="{BB962C8B-B14F-4D97-AF65-F5344CB8AC3E}">
        <p14:creationId xmlns:p14="http://schemas.microsoft.com/office/powerpoint/2010/main" val="19855710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253" y="653221"/>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Gause</a:t>
            </a:r>
            <a:r>
              <a:rPr lang="en-US" sz="3200" dirty="0">
                <a:latin typeface="Calibri" panose="020F0502020204030204" pitchFamily="34" charset="0"/>
                <a:cs typeface="Calibri" panose="020F0502020204030204" pitchFamily="34" charset="0"/>
              </a:rPr>
              <a:t> first grew each species in isolation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0" name="Picture 9" descr="14020">
            <a:extLst>
              <a:ext uri="{FF2B5EF4-FFF2-40B4-BE49-F238E27FC236}">
                <a16:creationId xmlns:a16="http://schemas.microsoft.com/office/drawing/2014/main" id="{37202F35-5419-B7A8-B194-0731156CD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0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14020">
            <a:extLst>
              <a:ext uri="{FF2B5EF4-FFF2-40B4-BE49-F238E27FC236}">
                <a16:creationId xmlns:a16="http://schemas.microsoft.com/office/drawing/2014/main" id="{F27B46D5-76A5-7CE9-7F82-1FF10527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7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descr="14020">
            <a:extLst>
              <a:ext uri="{FF2B5EF4-FFF2-40B4-BE49-F238E27FC236}">
                <a16:creationId xmlns:a16="http://schemas.microsoft.com/office/drawing/2014/main" id="{D5FEDBF0-47C2-DA1B-2474-5D5C19F72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25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descr="paramecium%20caudatum1">
            <a:extLst>
              <a:ext uri="{FF2B5EF4-FFF2-40B4-BE49-F238E27FC236}">
                <a16:creationId xmlns:a16="http://schemas.microsoft.com/office/drawing/2014/main" id="{52F5D86B-04E8-B37C-FD37-A252677DA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0">
            <a:extLst>
              <a:ext uri="{FF2B5EF4-FFF2-40B4-BE49-F238E27FC236}">
                <a16:creationId xmlns:a16="http://schemas.microsoft.com/office/drawing/2014/main" id="{1ADAC1AA-F066-0B72-947B-9136C75AA20B}"/>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21" name="Picture 12" descr="paramecium_bursaria2">
            <a:extLst>
              <a:ext uri="{FF2B5EF4-FFF2-40B4-BE49-F238E27FC236}">
                <a16:creationId xmlns:a16="http://schemas.microsoft.com/office/drawing/2014/main" id="{66ED44E0-1F9B-C78A-C5E7-A73DF5F7A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3">
            <a:extLst>
              <a:ext uri="{FF2B5EF4-FFF2-40B4-BE49-F238E27FC236}">
                <a16:creationId xmlns:a16="http://schemas.microsoft.com/office/drawing/2014/main" id="{E33B63FD-0FAC-B599-34E3-F5DB5437CB3A}"/>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Tree>
    <p:extLst>
      <p:ext uri="{BB962C8B-B14F-4D97-AF65-F5344CB8AC3E}">
        <p14:creationId xmlns:p14="http://schemas.microsoft.com/office/powerpoint/2010/main" val="16883231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645847"/>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isolation, each species grew logistically.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1" name="Picture 17" descr="scan002">
            <a:extLst>
              <a:ext uri="{FF2B5EF4-FFF2-40B4-BE49-F238E27FC236}">
                <a16:creationId xmlns:a16="http://schemas.microsoft.com/office/drawing/2014/main" id="{5061B326-C8EF-7AB8-AAC2-CE13630A1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90" r="26102"/>
          <a:stretch/>
        </p:blipFill>
        <p:spPr bwMode="auto">
          <a:xfrm>
            <a:off x="4761387" y="4090210"/>
            <a:ext cx="304844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scan002">
            <a:extLst>
              <a:ext uri="{FF2B5EF4-FFF2-40B4-BE49-F238E27FC236}">
                <a16:creationId xmlns:a16="http://schemas.microsoft.com/office/drawing/2014/main" id="{44C4A3E6-4D0C-4C3F-E1B2-12381CC235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511"/>
          <a:stretch/>
        </p:blipFill>
        <p:spPr bwMode="auto">
          <a:xfrm>
            <a:off x="8199102" y="4090210"/>
            <a:ext cx="2559305"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7" descr="scan002">
            <a:extLst>
              <a:ext uri="{FF2B5EF4-FFF2-40B4-BE49-F238E27FC236}">
                <a16:creationId xmlns:a16="http://schemas.microsoft.com/office/drawing/2014/main" id="{DA18A429-26AA-9F8B-2CA1-5EC6A864C0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9" r="60703"/>
          <a:stretch/>
        </p:blipFill>
        <p:spPr bwMode="auto">
          <a:xfrm>
            <a:off x="1398653" y="4090210"/>
            <a:ext cx="321103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2626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550411"/>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Then, pairs of species were placed in the same beaker.</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14020">
            <a:extLst>
              <a:ext uri="{FF2B5EF4-FFF2-40B4-BE49-F238E27FC236}">
                <a16:creationId xmlns:a16="http://schemas.microsoft.com/office/drawing/2014/main" id="{D982566C-B7E3-05BE-91D1-A777FA4F33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818" y="4538717"/>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14020">
            <a:extLst>
              <a:ext uri="{FF2B5EF4-FFF2-40B4-BE49-F238E27FC236}">
                <a16:creationId xmlns:a16="http://schemas.microsoft.com/office/drawing/2014/main" id="{DB46DBAD-973C-EEE4-4F56-BF81FE142B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6982" y="4605392"/>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9">
            <a:extLst>
              <a:ext uri="{FF2B5EF4-FFF2-40B4-BE49-F238E27FC236}">
                <a16:creationId xmlns:a16="http://schemas.microsoft.com/office/drawing/2014/main" id="{614A4C13-12C3-7489-FFA9-1F06677C6921}"/>
              </a:ext>
            </a:extLst>
          </p:cNvPr>
          <p:cNvSpPr>
            <a:spLocks noChangeShapeType="1"/>
          </p:cNvSpPr>
          <p:nvPr/>
        </p:nvSpPr>
        <p:spPr bwMode="auto">
          <a:xfrm>
            <a:off x="25611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20">
            <a:extLst>
              <a:ext uri="{FF2B5EF4-FFF2-40B4-BE49-F238E27FC236}">
                <a16:creationId xmlns:a16="http://schemas.microsoft.com/office/drawing/2014/main" id="{E497331A-0557-E96B-1183-E95FD436C4CA}"/>
              </a:ext>
            </a:extLst>
          </p:cNvPr>
          <p:cNvSpPr>
            <a:spLocks noChangeShapeType="1"/>
          </p:cNvSpPr>
          <p:nvPr/>
        </p:nvSpPr>
        <p:spPr bwMode="auto">
          <a:xfrm flipH="1">
            <a:off x="30183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 name="Line 21">
            <a:extLst>
              <a:ext uri="{FF2B5EF4-FFF2-40B4-BE49-F238E27FC236}">
                <a16:creationId xmlns:a16="http://schemas.microsoft.com/office/drawing/2014/main" id="{4780F82E-12B3-0BBD-D316-6BFD292A7983}"/>
              </a:ext>
            </a:extLst>
          </p:cNvPr>
          <p:cNvSpPr>
            <a:spLocks noChangeShapeType="1"/>
          </p:cNvSpPr>
          <p:nvPr/>
        </p:nvSpPr>
        <p:spPr bwMode="auto">
          <a:xfrm>
            <a:off x="90593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2">
            <a:extLst>
              <a:ext uri="{FF2B5EF4-FFF2-40B4-BE49-F238E27FC236}">
                <a16:creationId xmlns:a16="http://schemas.microsoft.com/office/drawing/2014/main" id="{13AA4AA9-69E4-7889-7C7E-20EE8CBAC513}"/>
              </a:ext>
            </a:extLst>
          </p:cNvPr>
          <p:cNvSpPr>
            <a:spLocks noChangeShapeType="1"/>
          </p:cNvSpPr>
          <p:nvPr/>
        </p:nvSpPr>
        <p:spPr bwMode="auto">
          <a:xfrm flipH="1">
            <a:off x="95165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795854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727ED50-3FA5-8545-1417-B5C3DF1FC3A8}"/>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041B2D57-D76F-7B5D-25A0-545DC2BDF05C}"/>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9152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4.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3.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0.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49.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66.png"/></Relationships>
</file>

<file path=ppt/webextensions/webextension1.xml><?xml version="1.0" encoding="utf-8"?>
<we:webextension xmlns:we="http://schemas.microsoft.com/office/webextensions/webextension/2010/11" id="{456CF7A2-9DF1-3348-9951-DF70AA168DBB}">
  <we:reference id="wa104218073" version="3.0.0.1" store="en-US" storeType="OMEX"/>
  <we:alternateReferences>
    <we:reference id="WA104218073" version="3.0.0.1" store="" storeType="OMEX"/>
  </we:alternateReferences>
  <we:properties>
    <we:property name="appSlideData" value="{&quot;slideId&quot;:2834,&quot;confidenceLevel&quot;:2}"/>
    <we:property name="url" value="&quot;multiple_choice_poll/gvffjqYcNsZ4gVQBSI61J&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7D9675A-B8EE-F04B-97CB-7E794E7BB1E3}">
  <we:reference id="wa104218073" version="3.0.0.1" store="en-US" storeType="OMEX"/>
  <we:alternateReferences>
    <we:reference id="WA104218073" version="3.0.0.1" store="" storeType="OMEX"/>
  </we:alternateReferences>
  <we:properties>
    <we:property name="appSlideData" value="{&quot;slideId&quot;:2829,&quot;confidenceLevel&quot;:2}"/>
    <we:property name="url" value="&quot;multiple_choice_poll/2BAg702eumYKcOK3KckJP&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2C001499-28C3-4D41-A330-1924C939256D}">
  <we:reference id="wa104218073" version="3.0.0.1" store="en-US" storeType="OMEX"/>
  <we:alternateReferences>
    <we:reference id="WA104218073" version="3.0.0.1" store="" storeType="OMEX"/>
  </we:alternateReferences>
  <we:properties>
    <we:property name="appSlideData" value="{&quot;slideId&quot;:2830,&quot;confidenceLevel&quot;:2}"/>
    <we:property name="url" value="&quot;multiple_choice_poll/amX9mxveItGL8WDtY4syR&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99D637EF-BDE6-6C44-93BB-C45F7FC4E582}">
  <we:reference id="wa104218073" version="3.0.0.1" store="en-US" storeType="OMEX"/>
  <we:alternateReferences>
    <we:reference id="WA104218073" version="3.0.0.1" store="" storeType="OMEX"/>
  </we:alternateReferences>
  <we:properties>
    <we:property name="appSlideData" value="{&quot;slideId&quot;:2831,&quot;confidenceLevel&quot;:2}"/>
    <we:property name="url" value="&quot;multiple_choice_poll/riH8FuE4zBRB41oPgYXZl&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7D76F827-0B50-4342-A793-B993BB635FE9}">
  <we:reference id="wa104218073" version="3.0.0.1" store="en-US" storeType="OMEX"/>
  <we:alternateReferences>
    <we:reference id="WA104218073" version="3.0.0.1" store="" storeType="OMEX"/>
  </we:alternateReferences>
  <we:properties>
    <we:property name="appSlideData" value="{&quot;slideId&quot;:2836,&quot;confidenceLevel&quot;:2}"/>
    <we:property name="url" value="&quot;multiple_choice_poll/BgMMKj22hmqEgIBzoysuF&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B5E62832-97CA-2648-90CF-7DCD04D3D2C9}">
  <we:reference id="wa104218073" version="3.0.0.1" store="en-US" storeType="OMEX"/>
  <we:alternateReferences>
    <we:reference id="WA104218073" version="3.0.0.1" store="" storeType="OMEX"/>
  </we:alternateReferences>
  <we:properties>
    <we:property name="appSlideData" value="{&quot;slideId&quot;:2837,&quot;confidenceLevel&quot;:2}"/>
    <we:property name="url" value="&quot;multiple_choice_poll/osKAQNV1jvXC5i2tDNfk3&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7216</TotalTime>
  <Words>13096</Words>
  <Application>Microsoft Macintosh PowerPoint</Application>
  <PresentationFormat>Widescreen</PresentationFormat>
  <Paragraphs>2311</Paragraphs>
  <Slides>205</Slides>
  <Notes>205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205</vt:i4>
      </vt:variant>
    </vt:vector>
  </HeadingPairs>
  <TitlesOfParts>
    <vt:vector size="218" baseType="lpstr">
      <vt:lpstr>Arial</vt:lpstr>
      <vt:lpstr>Calibri</vt:lpstr>
      <vt:lpstr>Calibri Light</vt:lpstr>
      <vt:lpstr>Cambria</vt:lpstr>
      <vt:lpstr>Cambria Math</vt:lpstr>
      <vt:lpstr>Corbel</vt:lpstr>
      <vt:lpstr>Franklin Gothic Medium</vt:lpstr>
      <vt:lpstr>Helvetica</vt:lpstr>
      <vt:lpstr>Lucida Grande</vt:lpstr>
      <vt:lpstr>Symbol</vt:lpstr>
      <vt:lpstr>Times New Roman</vt:lpstr>
      <vt:lpstr>Office Theme</vt:lpstr>
      <vt:lpstr>Equation</vt:lpstr>
      <vt:lpstr>PowerPoint Presentation</vt:lpstr>
      <vt:lpstr>Fundamentals of Ecology</vt:lpstr>
      <vt:lpstr>Learning objectives from Lecture 4</vt:lpstr>
      <vt:lpstr>PowerPoint Presentation</vt:lpstr>
      <vt:lpstr>PowerPoint Presentation</vt:lpstr>
      <vt:lpstr>Other famous trophic cascades: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MSY, the semi-stable equilibrium:</vt:lpstr>
      <vt:lpstr>Remember MSY, the semi-stable equilibrium:</vt:lpstr>
      <vt:lpstr>Remember MSY, the semi-stable equilibrium:</vt:lpstr>
      <vt:lpstr>PowerPoint Presentation</vt:lpstr>
      <vt:lpstr>PowerPoint Presentation</vt:lpstr>
      <vt:lpstr>PowerPoint Presentation</vt:lpstr>
      <vt:lpstr>Phase plane analysis: Why do we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Species can interact in several distinct ways.</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PowerPoint Presentation</vt:lpstr>
      <vt:lpstr>PowerPoint Presentation</vt:lpstr>
      <vt:lpstr>PowerPoint Presentation</vt:lpstr>
      <vt:lpstr>Parasites and Pathogens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PowerPoint Presentation</vt:lpstr>
      <vt:lpstr>PowerPoint Presentation</vt:lpstr>
      <vt:lpstr>PowerPoint Presentation</vt:lpstr>
      <vt:lpstr>Epidemiology vs. Disease Ecology</vt:lpstr>
      <vt:lpstr>Epidemiology vs. Disease Ecology</vt:lpstr>
      <vt:lpstr>Epidemiology vs. Disease Ecology</vt:lpstr>
      <vt:lpstr>Epidemiology vs. Disease Ecology</vt:lpstr>
      <vt:lpstr>Epidemiology vs. Disease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health interventions can be employed to reduce both R0 and RE</vt:lpstr>
      <vt:lpstr>Public health interventions can be employed to reduce both R0 and 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December 16, 2022 E2M2.org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86</cp:revision>
  <dcterms:created xsi:type="dcterms:W3CDTF">2023-01-31T15:30:55Z</dcterms:created>
  <dcterms:modified xsi:type="dcterms:W3CDTF">2025-02-20T21:28:10Z</dcterms:modified>
</cp:coreProperties>
</file>